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aleway"/>
      <p:regular r:id="rId32"/>
      <p:bold r:id="rId33"/>
      <p:italic r:id="rId34"/>
      <p:boldItalic r:id="rId35"/>
    </p:embeddedFont>
    <p:embeddedFont>
      <p:font typeface="Lato"/>
      <p:regular r:id="rId36"/>
      <p:bold r:id="rId37"/>
      <p:italic r:id="rId38"/>
      <p:boldItalic r:id="rId39"/>
    </p:embeddedFont>
    <p:embeddedFont>
      <p:font typeface="Raleway Thin"/>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56107F-EBF1-420A-AB1C-CE0E94A72B5C}">
  <a:tblStyle styleId="{E956107F-EBF1-420A-AB1C-CE0E94A72B5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Thin-regular.fntdata"/><Relationship Id="rId20" Type="http://schemas.openxmlformats.org/officeDocument/2006/relationships/slide" Target="slides/slide14.xml"/><Relationship Id="rId42" Type="http://schemas.openxmlformats.org/officeDocument/2006/relationships/font" Target="fonts/RalewayThin-italic.fntdata"/><Relationship Id="rId41" Type="http://schemas.openxmlformats.org/officeDocument/2006/relationships/font" Target="fonts/RalewayThin-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RalewayThin-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aleway-bold.fntdata"/><Relationship Id="rId10" Type="http://schemas.openxmlformats.org/officeDocument/2006/relationships/slide" Target="slides/slide4.xml"/><Relationship Id="rId32" Type="http://schemas.openxmlformats.org/officeDocument/2006/relationships/font" Target="fonts/Raleway-regular.fntdata"/><Relationship Id="rId13" Type="http://schemas.openxmlformats.org/officeDocument/2006/relationships/slide" Target="slides/slide7.xml"/><Relationship Id="rId35" Type="http://schemas.openxmlformats.org/officeDocument/2006/relationships/font" Target="fonts/Raleway-boldItalic.fntdata"/><Relationship Id="rId12" Type="http://schemas.openxmlformats.org/officeDocument/2006/relationships/slide" Target="slides/slide6.xml"/><Relationship Id="rId34" Type="http://schemas.openxmlformats.org/officeDocument/2006/relationships/font" Target="fonts/Raleway-italic.fntdata"/><Relationship Id="rId15" Type="http://schemas.openxmlformats.org/officeDocument/2006/relationships/slide" Target="slides/slide9.xml"/><Relationship Id="rId37" Type="http://schemas.openxmlformats.org/officeDocument/2006/relationships/font" Target="fonts/Lato-bold.fntdata"/><Relationship Id="rId14" Type="http://schemas.openxmlformats.org/officeDocument/2006/relationships/slide" Target="slides/slide8.xml"/><Relationship Id="rId36" Type="http://schemas.openxmlformats.org/officeDocument/2006/relationships/font" Target="fonts/Lato-regular.fntdata"/><Relationship Id="rId17" Type="http://schemas.openxmlformats.org/officeDocument/2006/relationships/slide" Target="slides/slide11.xml"/><Relationship Id="rId39" Type="http://schemas.openxmlformats.org/officeDocument/2006/relationships/font" Target="fonts/Lato-boldItalic.fntdata"/><Relationship Id="rId16" Type="http://schemas.openxmlformats.org/officeDocument/2006/relationships/slide" Target="slides/slide10.xml"/><Relationship Id="rId38" Type="http://schemas.openxmlformats.org/officeDocument/2006/relationships/font" Target="fonts/La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22258b6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22258b6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a650956f2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9a650956f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a650956f2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a650956f2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7216221353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216221353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8b3b949fa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8b3b949fa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8b3b949fa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8b3b949fa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20524002b5a462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20524002b5a462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Involve the change of mayor and also indicate how it’s changed. Some formal procedures with the building lasted so long that we decided to do something else in the meantime and focused on the neighborhood community houses. Also, because of the long process, the ULG members’ interests lowered significantly, but we think we will rebuild this interest now.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Btwn March and July, we were totally focused on Co-vid actions. We were creating several tools to combat co-vid, but it’s worth to say that this had a positive impact on donating efforts, creating coalitions and cooperation that was impossible before. We announced invitations to make offers with the city and negotiating with the coalitions and how to combine them. We’ve noticed a huge progress in collaborative work within the NGO sector. </a:t>
            </a: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20524002b5a462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20524002b5a462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9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20524002b5a462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20524002b5a462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980000"/>
                </a:solidFill>
                <a:latin typeface="Raleway Thin"/>
                <a:ea typeface="Raleway Thin"/>
                <a:cs typeface="Raleway Thin"/>
                <a:sym typeface="Raleway Thin"/>
              </a:rPr>
              <a:t>Remember:</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Not all stakeholders acted at the same moment</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Sometimes the same action happen together</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Actions are of your ULG but main Transnational activities should be included</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Think about the most relevant actions</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You may add dots with specific moments you wish to highlight</a:t>
            </a:r>
            <a:endParaRPr sz="1200">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7216221353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7216221353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726fa08543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726fa08543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will be completed during the actual meeting.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8b5f09e74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8b5f09e74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8b5f09e74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8b5f09e74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Working with people that are already active, the pandemic created difficulties in relationships</a:t>
            </a:r>
            <a:endParaRPr/>
          </a:p>
          <a:p>
            <a:pPr indent="0" lvl="0" marL="0" rtl="0" algn="l">
              <a:spcBef>
                <a:spcPts val="0"/>
              </a:spcBef>
              <a:spcAft>
                <a:spcPts val="0"/>
              </a:spcAft>
              <a:buNone/>
            </a:pPr>
            <a:r>
              <a:rPr lang="en"/>
              <a:t>Second challenge was the main one, no creative laws- very active, pro-bono for social initiatives, they will be </a:t>
            </a:r>
            <a:r>
              <a:rPr lang="en"/>
              <a:t>responsible</a:t>
            </a:r>
            <a:r>
              <a:rPr lang="en"/>
              <a:t> for conference</a:t>
            </a:r>
            <a:endParaRPr/>
          </a:p>
          <a:p>
            <a:pPr indent="0" lvl="0" marL="0" rtl="0" algn="l">
              <a:spcBef>
                <a:spcPts val="0"/>
              </a:spcBef>
              <a:spcAft>
                <a:spcPts val="0"/>
              </a:spcAft>
              <a:buNone/>
            </a:pPr>
            <a:r>
              <a:rPr lang="en"/>
              <a:t>Social development department, we know how to work and we have contact with NGOs  and other organisations</a:t>
            </a:r>
            <a:endParaRPr/>
          </a:p>
          <a:p>
            <a:pPr indent="0" lvl="0" marL="0" rtl="0" algn="l">
              <a:spcBef>
                <a:spcPts val="0"/>
              </a:spcBef>
              <a:spcAft>
                <a:spcPts val="0"/>
              </a:spcAft>
              <a:buNone/>
            </a:pPr>
            <a:r>
              <a:rPr lang="en"/>
              <a:t>Still need to find half of the investment</a:t>
            </a:r>
            <a:endParaRPr/>
          </a:p>
          <a:p>
            <a:pPr indent="0" lvl="0" marL="0" rtl="0" algn="l">
              <a:spcBef>
                <a:spcPts val="0"/>
              </a:spcBef>
              <a:spcAft>
                <a:spcPts val="0"/>
              </a:spcAft>
              <a:buNone/>
            </a:pPr>
            <a:r>
              <a:rPr lang="en"/>
              <a:t>With the new deputy mayor will start and be </a:t>
            </a:r>
            <a:r>
              <a:rPr lang="en"/>
              <a:t>responsible</a:t>
            </a:r>
            <a:r>
              <a:rPr lang="en"/>
              <a:t> for the </a:t>
            </a:r>
            <a:r>
              <a:rPr lang="en"/>
              <a:t>process</a:t>
            </a:r>
            <a:endParaRPr/>
          </a:p>
          <a:p>
            <a:pPr indent="0" lvl="0" marL="0" rtl="0" algn="l">
              <a:spcBef>
                <a:spcPts val="0"/>
              </a:spcBef>
              <a:spcAft>
                <a:spcPts val="0"/>
              </a:spcAft>
              <a:buNone/>
            </a:pPr>
            <a:r>
              <a:rPr lang="en"/>
              <a:t>First strategy on the 4th is the conference, dedicate a study and a phd work - -idea about private properties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8b5f09e74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8b5f09e74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tool for the district council, will ease call for proposals, these connects to the project even if it is not directly related. We </a:t>
            </a:r>
            <a:r>
              <a:rPr lang="en"/>
              <a:t>involve</a:t>
            </a:r>
            <a:r>
              <a:rPr lang="en"/>
              <a:t> other city </a:t>
            </a:r>
            <a:r>
              <a:rPr lang="en"/>
              <a:t>councillors</a:t>
            </a:r>
            <a:r>
              <a:rPr lang="en"/>
              <a:t> and we see them doing things which go in the direction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8b5f09e74c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8b5f09e74c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8b5f09e74c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8b5f09e74c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20524002b5a462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220524002b5a462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ace2de76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ace2de76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Just need a little editing and focus.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“We were really impre</a:t>
            </a:r>
            <a:r>
              <a:rPr lang="en" sz="1000"/>
              <a:t>s</a:t>
            </a:r>
            <a:r>
              <a:rPr lang="en" sz="1000"/>
              <a:t>sed by the Naples example and it inspired us to this of how we could translate this in a Polish context”</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b5f09e74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b5f09e74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Add: a map (maybe Google map) of the neighborhood houses with points for each house around Gdansk, as well as individual pictures of one or two houses to show detail</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We were first thinking to open this abandoned building to the public and allow citizens to manage themselves, with the development of a way for them to govern themselves. However, when we actually started, some other assets appeared. For example, the neighborhood houses and working with them to transfer this NGO model of governance to neighborhood houses. We were influenced by the Barcelona models and realized that neighborhood houses also exist in a similar way to Barcelona and this is why we decided to include them in the process. It was during the creation of the transfer plan that we made this discovery.</a:t>
            </a:r>
            <a:endParaRPr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a459e185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a459e185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ace2de760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ace2de76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a459e185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a459e185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In the </a:t>
            </a:r>
            <a:r>
              <a:rPr lang="en" sz="1000"/>
              <a:t>beginning</a:t>
            </a:r>
            <a:r>
              <a:rPr lang="en" sz="1000"/>
              <a:t>, out core ULG members was related to the first building. We asked innovators and other NGOs to join and also our makers movement to join the process. But this building is composed of two smaller buildings, one of which is a small “hub lab” and it made it difficult because the members of this lab are quite close to other representatives of the makers movement. But Christian helped us understand that we needed a creative lawyer, which don’t exist in </a:t>
            </a:r>
            <a:r>
              <a:rPr lang="en" sz="1000"/>
              <a:t>Gdansk</a:t>
            </a:r>
            <a:r>
              <a:rPr lang="en" sz="1000"/>
              <a:t>, they are there to protect our city from mistakes. We asked members of our NGO, which is a kind of think tank.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b3b949fa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b3b949fa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We don’t have anyone who is a typical investor, we didn’t manage to join this sort of member. There are some internal reasons: this is part of the competencies of the other part of the city, and unfortunately, the cooperation between these departments is very low because they don’t understand the role of the commons. We have only one “observer” not member from the private sector, a founder of a private equity investment firm. He is a friend, advisor observer, but not a member of the ULG. he offers advice but not deeply involved. </a:t>
            </a:r>
            <a:endParaRPr sz="9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We made a benchmark of the branding companies that could be invovled deeply in the process, not just for the money but we wanted them to be involved as friends of the process and engage them more instead of just having them do the work. Now we are in the stage of preparing a contract because we must be transparent before any more work is done.</a:t>
            </a:r>
            <a:endParaRPr sz="900">
              <a:solidFill>
                <a:schemeClr val="dk1"/>
              </a:solidFill>
            </a:endParaRPr>
          </a:p>
          <a:p>
            <a:pPr indent="0" lvl="0" marL="0" rtl="0" algn="l">
              <a:spcBef>
                <a:spcPts val="0"/>
              </a:spcBef>
              <a:spcAft>
                <a:spcPts val="0"/>
              </a:spcAft>
              <a:buNone/>
            </a:pPr>
            <a:r>
              <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a459e185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a459e185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Remove challenges from descriptions</a:t>
            </a:r>
            <a:endParaRPr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1207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980000"/>
                </a:solidFill>
                <a:latin typeface="Raleway"/>
                <a:ea typeface="Raleway"/>
                <a:cs typeface="Raleway"/>
                <a:sym typeface="Raleway"/>
              </a:rPr>
              <a:t>Transfer Journey </a:t>
            </a:r>
            <a:endParaRPr b="1">
              <a:solidFill>
                <a:srgbClr val="980000"/>
              </a:solidFill>
              <a:latin typeface="Raleway"/>
              <a:ea typeface="Raleway"/>
              <a:cs typeface="Raleway"/>
              <a:sym typeface="Raleway"/>
            </a:endParaRPr>
          </a:p>
          <a:p>
            <a:pPr indent="0" lvl="0" marL="0" rtl="0" algn="ctr">
              <a:spcBef>
                <a:spcPts val="0"/>
              </a:spcBef>
              <a:spcAft>
                <a:spcPts val="0"/>
              </a:spcAft>
              <a:buNone/>
            </a:pPr>
            <a:r>
              <a:rPr b="1" lang="en">
                <a:solidFill>
                  <a:srgbClr val="980000"/>
                </a:solidFill>
                <a:latin typeface="Raleway"/>
                <a:ea typeface="Raleway"/>
                <a:cs typeface="Raleway"/>
                <a:sym typeface="Raleway"/>
              </a:rPr>
              <a:t>Mapping </a:t>
            </a:r>
            <a:r>
              <a:rPr b="1" lang="en">
                <a:solidFill>
                  <a:srgbClr val="4A86E8"/>
                </a:solidFill>
                <a:latin typeface="Raleway"/>
                <a:ea typeface="Raleway"/>
                <a:cs typeface="Raleway"/>
                <a:sym typeface="Raleway"/>
              </a:rPr>
              <a:t>template</a:t>
            </a:r>
            <a:endParaRPr b="1">
              <a:solidFill>
                <a:srgbClr val="4A86E8"/>
              </a:solidFill>
              <a:latin typeface="Raleway"/>
              <a:ea typeface="Raleway"/>
              <a:cs typeface="Raleway"/>
              <a:sym typeface="Raleway"/>
            </a:endParaRPr>
          </a:p>
        </p:txBody>
      </p:sp>
      <p:sp>
        <p:nvSpPr>
          <p:cNvPr id="55" name="Google Shape;55;p13"/>
          <p:cNvSpPr txBox="1"/>
          <p:nvPr>
            <p:ph idx="1" type="subTitle"/>
          </p:nvPr>
        </p:nvSpPr>
        <p:spPr>
          <a:xfrm>
            <a:off x="357950" y="31733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and i</a:t>
            </a:r>
            <a:r>
              <a:rPr lang="en">
                <a:latin typeface="Raleway"/>
                <a:ea typeface="Raleway"/>
                <a:cs typeface="Raleway"/>
                <a:sym typeface="Raleway"/>
              </a:rPr>
              <a:t>mpact </a:t>
            </a:r>
            <a:r>
              <a:rPr lang="en">
                <a:latin typeface="Raleway"/>
                <a:ea typeface="Raleway"/>
                <a:cs typeface="Raleway"/>
                <a:sym typeface="Raleway"/>
              </a:rPr>
              <a:t>measurement</a:t>
            </a:r>
            <a:endParaRPr>
              <a:latin typeface="Raleway"/>
              <a:ea typeface="Raleway"/>
              <a:cs typeface="Raleway"/>
              <a:sym typeface="Raleway"/>
            </a:endParaRPr>
          </a:p>
        </p:txBody>
      </p:sp>
      <p:sp>
        <p:nvSpPr>
          <p:cNvPr id="56" name="Google Shape;56;p13"/>
          <p:cNvSpPr txBox="1"/>
          <p:nvPr/>
        </p:nvSpPr>
        <p:spPr>
          <a:xfrm>
            <a:off x="1650300" y="4200050"/>
            <a:ext cx="5843400" cy="6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Liat Rogel, Service Designer, Urbact Expert</a:t>
            </a:r>
            <a:endParaRPr sz="1800"/>
          </a:p>
        </p:txBody>
      </p:sp>
      <p:grpSp>
        <p:nvGrpSpPr>
          <p:cNvPr id="57" name="Google Shape;57;p13"/>
          <p:cNvGrpSpPr/>
          <p:nvPr/>
        </p:nvGrpSpPr>
        <p:grpSpPr>
          <a:xfrm>
            <a:off x="311700" y="0"/>
            <a:ext cx="10064505" cy="1591150"/>
            <a:chOff x="311700" y="0"/>
            <a:chExt cx="10064505" cy="1591150"/>
          </a:xfrm>
        </p:grpSpPr>
        <p:pic>
          <p:nvPicPr>
            <p:cNvPr id="58" name="Google Shape;58;p13"/>
            <p:cNvPicPr preferRelativeResize="0"/>
            <p:nvPr/>
          </p:nvPicPr>
          <p:blipFill rotWithShape="1">
            <a:blip r:embed="rId3">
              <a:alphaModFix/>
            </a:blip>
            <a:srcRect b="76088" l="0" r="0" t="0"/>
            <a:stretch/>
          </p:blipFill>
          <p:spPr>
            <a:xfrm>
              <a:off x="311700" y="0"/>
              <a:ext cx="10064505" cy="1591150"/>
            </a:xfrm>
            <a:prstGeom prst="rect">
              <a:avLst/>
            </a:prstGeom>
            <a:noFill/>
            <a:ln>
              <a:noFill/>
            </a:ln>
          </p:spPr>
        </p:pic>
        <p:pic>
          <p:nvPicPr>
            <p:cNvPr id="59" name="Google Shape;59;p13"/>
            <p:cNvPicPr preferRelativeResize="0"/>
            <p:nvPr/>
          </p:nvPicPr>
          <p:blipFill rotWithShape="1">
            <a:blip r:embed="rId4">
              <a:alphaModFix/>
            </a:blip>
            <a:srcRect b="0" l="26802" r="28770" t="0"/>
            <a:stretch/>
          </p:blipFill>
          <p:spPr>
            <a:xfrm>
              <a:off x="2384675" y="210275"/>
              <a:ext cx="668124" cy="1063050"/>
            </a:xfrm>
            <a:prstGeom prst="rect">
              <a:avLst/>
            </a:prstGeom>
            <a:noFill/>
            <a:ln>
              <a:noFill/>
            </a:ln>
          </p:spPr>
        </p:pic>
      </p:grpSp>
      <p:sp>
        <p:nvSpPr>
          <p:cNvPr id="60" name="Google Shape;60;p13"/>
          <p:cNvSpPr/>
          <p:nvPr/>
        </p:nvSpPr>
        <p:spPr>
          <a:xfrm>
            <a:off x="0" y="4746125"/>
            <a:ext cx="9144000" cy="4110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2"/>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a:t>
            </a:r>
            <a:endParaRPr sz="2400">
              <a:latin typeface="Raleway Thin"/>
              <a:ea typeface="Raleway Thin"/>
              <a:cs typeface="Raleway Thin"/>
              <a:sym typeface="Raleway Thin"/>
            </a:endParaRPr>
          </a:p>
        </p:txBody>
      </p:sp>
      <p:sp>
        <p:nvSpPr>
          <p:cNvPr id="226" name="Google Shape;226;p22"/>
          <p:cNvSpPr txBox="1"/>
          <p:nvPr/>
        </p:nvSpPr>
        <p:spPr>
          <a:xfrm>
            <a:off x="494800" y="869400"/>
            <a:ext cx="22917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50">
                <a:highlight>
                  <a:srgbClr val="F5F7FA"/>
                </a:highlight>
                <a:latin typeface="Lato"/>
                <a:ea typeface="Lato"/>
                <a:cs typeface="Lato"/>
                <a:sym typeface="Lato"/>
              </a:rPr>
              <a:t>Gdańsk</a:t>
            </a:r>
            <a:r>
              <a:rPr b="1" lang="en" sz="1350">
                <a:solidFill>
                  <a:srgbClr val="48576E"/>
                </a:solidFill>
                <a:highlight>
                  <a:srgbClr val="F5F7FA"/>
                </a:highlight>
                <a:latin typeface="Lato"/>
                <a:ea typeface="Lato"/>
                <a:cs typeface="Lato"/>
                <a:sym typeface="Lato"/>
              </a:rPr>
              <a:t> </a:t>
            </a:r>
            <a:endParaRPr/>
          </a:p>
        </p:txBody>
      </p:sp>
      <p:sp>
        <p:nvSpPr>
          <p:cNvPr id="227" name="Google Shape;227;p22"/>
          <p:cNvSpPr txBox="1"/>
          <p:nvPr/>
        </p:nvSpPr>
        <p:spPr>
          <a:xfrm>
            <a:off x="2288600" y="1510800"/>
            <a:ext cx="2461800" cy="527700"/>
          </a:xfrm>
          <a:prstGeom prst="rect">
            <a:avLst/>
          </a:prstGeom>
          <a:solidFill>
            <a:srgbClr val="FFD9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Co-Gov</a:t>
            </a:r>
            <a:endParaRPr b="1" sz="1800"/>
          </a:p>
        </p:txBody>
      </p:sp>
      <p:sp>
        <p:nvSpPr>
          <p:cNvPr id="228" name="Google Shape;228;p22"/>
          <p:cNvSpPr txBox="1"/>
          <p:nvPr/>
        </p:nvSpPr>
        <p:spPr>
          <a:xfrm>
            <a:off x="2288600" y="2261975"/>
            <a:ext cx="2461800" cy="527700"/>
          </a:xfrm>
          <a:prstGeom prst="rect">
            <a:avLst/>
          </a:prstGeom>
          <a:solidFill>
            <a:srgbClr val="E288C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Enabling State</a:t>
            </a:r>
            <a:endParaRPr b="1" sz="1800"/>
          </a:p>
        </p:txBody>
      </p:sp>
      <p:sp>
        <p:nvSpPr>
          <p:cNvPr id="229" name="Google Shape;229;p22"/>
          <p:cNvSpPr txBox="1"/>
          <p:nvPr/>
        </p:nvSpPr>
        <p:spPr>
          <a:xfrm>
            <a:off x="2288600" y="2924475"/>
            <a:ext cx="2461800" cy="527700"/>
          </a:xfrm>
          <a:prstGeom prst="rect">
            <a:avLst/>
          </a:prstGeom>
          <a:solidFill>
            <a:srgbClr val="6AA84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Soc&amp;Econ Pooling</a:t>
            </a:r>
            <a:endParaRPr b="1" sz="1800"/>
          </a:p>
        </p:txBody>
      </p:sp>
      <p:sp>
        <p:nvSpPr>
          <p:cNvPr id="230" name="Google Shape;230;p22"/>
          <p:cNvSpPr txBox="1"/>
          <p:nvPr/>
        </p:nvSpPr>
        <p:spPr>
          <a:xfrm>
            <a:off x="2288600" y="3557350"/>
            <a:ext cx="2461800" cy="527700"/>
          </a:xfrm>
          <a:prstGeom prst="rect">
            <a:avLst/>
          </a:prstGeom>
          <a:solidFill>
            <a:srgbClr val="3D85C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Experimentalism</a:t>
            </a:r>
            <a:endParaRPr b="1" sz="1800"/>
          </a:p>
        </p:txBody>
      </p:sp>
      <p:sp>
        <p:nvSpPr>
          <p:cNvPr id="231" name="Google Shape;231;p22"/>
          <p:cNvSpPr txBox="1"/>
          <p:nvPr/>
        </p:nvSpPr>
        <p:spPr>
          <a:xfrm>
            <a:off x="2288600" y="4190225"/>
            <a:ext cx="2461800" cy="5277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Tech Justice</a:t>
            </a:r>
            <a:endParaRPr b="1" sz="1800"/>
          </a:p>
        </p:txBody>
      </p:sp>
      <p:graphicFrame>
        <p:nvGraphicFramePr>
          <p:cNvPr id="232" name="Google Shape;232;p22"/>
          <p:cNvGraphicFramePr/>
          <p:nvPr/>
        </p:nvGraphicFramePr>
        <p:xfrm>
          <a:off x="5015225" y="869375"/>
          <a:ext cx="3000000" cy="3000000"/>
        </p:xfrm>
        <a:graphic>
          <a:graphicData uri="http://schemas.openxmlformats.org/drawingml/2006/table">
            <a:tbl>
              <a:tblPr>
                <a:noFill/>
                <a:tableStyleId>{E956107F-EBF1-420A-AB1C-CE0E94A72B5C}</a:tableStyleId>
              </a:tblPr>
              <a:tblGrid>
                <a:gridCol w="997250"/>
                <a:gridCol w="997250"/>
                <a:gridCol w="997250"/>
              </a:tblGrid>
              <a:tr h="641425">
                <a:tc>
                  <a:txBody>
                    <a:bodyPr/>
                    <a:lstStyle/>
                    <a:p>
                      <a:pPr indent="0" lvl="0" marL="0" rtl="0" algn="l">
                        <a:spcBef>
                          <a:spcPts val="0"/>
                        </a:spcBef>
                        <a:spcAft>
                          <a:spcPts val="0"/>
                        </a:spcAft>
                        <a:buNone/>
                      </a:pPr>
                      <a:r>
                        <a:rPr lang="en" sz="1000"/>
                        <a:t>weak</a:t>
                      </a:r>
                      <a:endParaRPr sz="1000"/>
                    </a:p>
                  </a:txBody>
                  <a:tcPr marT="91425" marB="91425" marR="91425" marL="91425"/>
                </a:tc>
                <a:tc>
                  <a:txBody>
                    <a:bodyPr/>
                    <a:lstStyle/>
                    <a:p>
                      <a:pPr indent="0" lvl="0" marL="0" rtl="0" algn="l">
                        <a:spcBef>
                          <a:spcPts val="0"/>
                        </a:spcBef>
                        <a:spcAft>
                          <a:spcPts val="0"/>
                        </a:spcAft>
                        <a:buNone/>
                      </a:pPr>
                      <a:r>
                        <a:rPr lang="en" sz="1000"/>
                        <a:t>moderate</a:t>
                      </a:r>
                      <a:endParaRPr sz="1000"/>
                    </a:p>
                  </a:txBody>
                  <a:tcPr marT="91425" marB="91425" marR="91425" marL="91425"/>
                </a:tc>
                <a:tc>
                  <a:txBody>
                    <a:bodyPr/>
                    <a:lstStyle/>
                    <a:p>
                      <a:pPr indent="0" lvl="0" marL="0" rtl="0" algn="l">
                        <a:spcBef>
                          <a:spcPts val="0"/>
                        </a:spcBef>
                        <a:spcAft>
                          <a:spcPts val="0"/>
                        </a:spcAft>
                        <a:buNone/>
                      </a:pPr>
                      <a:r>
                        <a:rPr lang="en" sz="1000"/>
                        <a:t>strong</a:t>
                      </a:r>
                      <a:endParaRPr sz="1000"/>
                    </a:p>
                  </a:txBody>
                  <a:tcPr marT="91425" marB="91425" marR="91425" marL="91425"/>
                </a:tc>
              </a:tr>
              <a:tr h="6414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 spaces/assets</a:t>
                      </a:r>
                      <a:endParaRPr/>
                    </a:p>
                  </a:txBody>
                  <a:tcPr marT="91425" marB="91425" marR="91425" marL="91425"/>
                </a:tc>
                <a:tc>
                  <a:txBody>
                    <a:bodyPr/>
                    <a:lstStyle/>
                    <a:p>
                      <a:pPr indent="0" lvl="0" marL="0" rtl="0" algn="l">
                        <a:spcBef>
                          <a:spcPts val="0"/>
                        </a:spcBef>
                        <a:spcAft>
                          <a:spcPts val="0"/>
                        </a:spcAft>
                        <a:buNone/>
                      </a:pPr>
                      <a:r>
                        <a:rPr lang="en"/>
                        <a:t>X </a:t>
                      </a:r>
                      <a:r>
                        <a:rPr lang="en"/>
                        <a:t>policy level</a:t>
                      </a:r>
                      <a:endParaRPr/>
                    </a:p>
                  </a:txBody>
                  <a:tcPr marT="91425" marB="91425" marR="91425" marL="91425"/>
                </a:tc>
              </a:tr>
              <a:tr h="6414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r>
              <a:tr h="6414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414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r>
              <a:tr h="6414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23"/>
          <p:cNvPicPr preferRelativeResize="0"/>
          <p:nvPr/>
        </p:nvPicPr>
        <p:blipFill>
          <a:blip r:embed="rId3">
            <a:alphaModFix/>
          </a:blip>
          <a:stretch>
            <a:fillRect/>
          </a:stretch>
        </p:blipFill>
        <p:spPr>
          <a:xfrm>
            <a:off x="1833000" y="784475"/>
            <a:ext cx="5478000" cy="334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4"/>
          <p:cNvSpPr txBox="1"/>
          <p:nvPr/>
        </p:nvSpPr>
        <p:spPr>
          <a:xfrm>
            <a:off x="3457477" y="3847235"/>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43" name="Google Shape;243;p24"/>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a:t>
            </a:r>
            <a:r>
              <a:rPr lang="en" sz="2400">
                <a:latin typeface="Raleway Thin"/>
                <a:ea typeface="Raleway Thin"/>
                <a:cs typeface="Raleway Thin"/>
                <a:sym typeface="Raleway Thin"/>
              </a:rPr>
              <a:t> - Actions</a:t>
            </a:r>
            <a:endParaRPr sz="2400">
              <a:latin typeface="Raleway Thin"/>
              <a:ea typeface="Raleway Thin"/>
              <a:cs typeface="Raleway Thin"/>
              <a:sym typeface="Raleway Thin"/>
            </a:endParaRPr>
          </a:p>
        </p:txBody>
      </p:sp>
      <p:sp>
        <p:nvSpPr>
          <p:cNvPr id="244" name="Google Shape;244;p24"/>
          <p:cNvSpPr txBox="1"/>
          <p:nvPr/>
        </p:nvSpPr>
        <p:spPr>
          <a:xfrm rot="-5400000">
            <a:off x="-1000225"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245" name="Google Shape;245;p24"/>
          <p:cNvSpPr txBox="1"/>
          <p:nvPr/>
        </p:nvSpPr>
        <p:spPr>
          <a:xfrm>
            <a:off x="907659" y="1181018"/>
            <a:ext cx="1011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246" name="Google Shape;246;p24"/>
          <p:cNvSpPr txBox="1"/>
          <p:nvPr/>
        </p:nvSpPr>
        <p:spPr>
          <a:xfrm>
            <a:off x="459493" y="755425"/>
            <a:ext cx="75333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a:t>
            </a:r>
            <a:endParaRPr>
              <a:solidFill>
                <a:srgbClr val="FFFFFF"/>
              </a:solidFill>
              <a:latin typeface="Raleway Thin"/>
              <a:ea typeface="Raleway Thin"/>
              <a:cs typeface="Raleway Thin"/>
              <a:sym typeface="Raleway Thin"/>
            </a:endParaRPr>
          </a:p>
        </p:txBody>
      </p:sp>
      <p:sp>
        <p:nvSpPr>
          <p:cNvPr id="247" name="Google Shape;247;p24"/>
          <p:cNvSpPr txBox="1"/>
          <p:nvPr/>
        </p:nvSpPr>
        <p:spPr>
          <a:xfrm>
            <a:off x="1982170" y="1181007"/>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48" name="Google Shape;248;p24"/>
          <p:cNvSpPr txBox="1"/>
          <p:nvPr/>
        </p:nvSpPr>
        <p:spPr>
          <a:xfrm>
            <a:off x="1982170" y="1847564"/>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49" name="Google Shape;249;p24"/>
          <p:cNvSpPr txBox="1"/>
          <p:nvPr/>
        </p:nvSpPr>
        <p:spPr>
          <a:xfrm>
            <a:off x="1982170" y="2514121"/>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50" name="Google Shape;250;p24"/>
          <p:cNvSpPr txBox="1"/>
          <p:nvPr/>
        </p:nvSpPr>
        <p:spPr>
          <a:xfrm>
            <a:off x="1982170" y="3180678"/>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51" name="Google Shape;251;p24"/>
          <p:cNvSpPr txBox="1"/>
          <p:nvPr/>
        </p:nvSpPr>
        <p:spPr>
          <a:xfrm>
            <a:off x="3457477" y="1181007"/>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52" name="Google Shape;252;p24"/>
          <p:cNvSpPr txBox="1"/>
          <p:nvPr/>
        </p:nvSpPr>
        <p:spPr>
          <a:xfrm>
            <a:off x="3457477" y="1847564"/>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53" name="Google Shape;253;p24"/>
          <p:cNvSpPr txBox="1"/>
          <p:nvPr/>
        </p:nvSpPr>
        <p:spPr>
          <a:xfrm>
            <a:off x="3457477" y="2514121"/>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54" name="Google Shape;254;p24"/>
          <p:cNvSpPr txBox="1"/>
          <p:nvPr/>
        </p:nvSpPr>
        <p:spPr>
          <a:xfrm>
            <a:off x="3457477" y="3180678"/>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55" name="Google Shape;255;p24"/>
          <p:cNvSpPr/>
          <p:nvPr/>
        </p:nvSpPr>
        <p:spPr>
          <a:xfrm>
            <a:off x="459509" y="1138400"/>
            <a:ext cx="6007800" cy="3389100"/>
          </a:xfrm>
          <a:prstGeom prst="rect">
            <a:avLst/>
          </a:prstGeom>
          <a:solidFill>
            <a:srgbClr val="FFFFFF">
              <a:alpha val="86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txBox="1"/>
          <p:nvPr/>
        </p:nvSpPr>
        <p:spPr>
          <a:xfrm>
            <a:off x="3990800" y="986000"/>
            <a:ext cx="4002000" cy="3025500"/>
          </a:xfrm>
          <a:prstGeom prst="rect">
            <a:avLst/>
          </a:prstGeom>
          <a:noFill/>
          <a:ln>
            <a:noFill/>
          </a:ln>
        </p:spPr>
        <p:txBody>
          <a:bodyPr anchorCtr="0" anchor="t" bIns="91425" lIns="91425" spcFirstLastPara="1" rIns="91425" wrap="square" tIns="365750">
            <a:noAutofit/>
          </a:bodyPr>
          <a:lstStyle/>
          <a:p>
            <a:pPr indent="-317500" lvl="0" marL="457200" rtl="0" algn="l">
              <a:spcBef>
                <a:spcPts val="0"/>
              </a:spcBef>
              <a:spcAft>
                <a:spcPts val="0"/>
              </a:spcAft>
              <a:buClr>
                <a:srgbClr val="980000"/>
              </a:buClr>
              <a:buSzPts val="1400"/>
              <a:buFont typeface="Raleway Thin"/>
              <a:buChar char="-"/>
            </a:pPr>
            <a:r>
              <a:rPr lang="en">
                <a:solidFill>
                  <a:srgbClr val="980000"/>
                </a:solidFill>
                <a:latin typeface="Raleway Thin"/>
                <a:ea typeface="Raleway Thin"/>
                <a:cs typeface="Raleway Thin"/>
                <a:sym typeface="Raleway Thin"/>
              </a:rPr>
              <a:t>Not all </a:t>
            </a:r>
            <a:r>
              <a:rPr lang="en">
                <a:solidFill>
                  <a:srgbClr val="980000"/>
                </a:solidFill>
                <a:latin typeface="Raleway Thin"/>
                <a:ea typeface="Raleway Thin"/>
                <a:cs typeface="Raleway Thin"/>
                <a:sym typeface="Raleway Thin"/>
              </a:rPr>
              <a:t>stakeholders</a:t>
            </a:r>
            <a:r>
              <a:rPr lang="en">
                <a:solidFill>
                  <a:srgbClr val="980000"/>
                </a:solidFill>
                <a:latin typeface="Raleway Thin"/>
                <a:ea typeface="Raleway Thin"/>
                <a:cs typeface="Raleway Thin"/>
                <a:sym typeface="Raleway Thin"/>
              </a:rPr>
              <a:t> acted at the same moment</a:t>
            </a:r>
            <a:endParaRPr>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a:solidFill>
                  <a:srgbClr val="980000"/>
                </a:solidFill>
                <a:latin typeface="Raleway Thin"/>
                <a:ea typeface="Raleway Thin"/>
                <a:cs typeface="Raleway Thin"/>
                <a:sym typeface="Raleway Thin"/>
              </a:rPr>
              <a:t>Sometimes</a:t>
            </a:r>
            <a:r>
              <a:rPr lang="en">
                <a:solidFill>
                  <a:srgbClr val="980000"/>
                </a:solidFill>
                <a:latin typeface="Raleway Thin"/>
                <a:ea typeface="Raleway Thin"/>
                <a:cs typeface="Raleway Thin"/>
                <a:sym typeface="Raleway Thin"/>
              </a:rPr>
              <a:t> the same action </a:t>
            </a:r>
            <a:r>
              <a:rPr lang="en">
                <a:solidFill>
                  <a:srgbClr val="980000"/>
                </a:solidFill>
                <a:latin typeface="Raleway Thin"/>
                <a:ea typeface="Raleway Thin"/>
                <a:cs typeface="Raleway Thin"/>
                <a:sym typeface="Raleway Thin"/>
              </a:rPr>
              <a:t>happen</a:t>
            </a:r>
            <a:r>
              <a:rPr lang="en">
                <a:solidFill>
                  <a:srgbClr val="980000"/>
                </a:solidFill>
                <a:latin typeface="Raleway Thin"/>
                <a:ea typeface="Raleway Thin"/>
                <a:cs typeface="Raleway Thin"/>
                <a:sym typeface="Raleway Thin"/>
              </a:rPr>
              <a:t> together</a:t>
            </a:r>
            <a:endParaRPr>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a:solidFill>
                  <a:srgbClr val="980000"/>
                </a:solidFill>
                <a:latin typeface="Raleway Thin"/>
                <a:ea typeface="Raleway Thin"/>
                <a:cs typeface="Raleway Thin"/>
                <a:sym typeface="Raleway Thin"/>
              </a:rPr>
              <a:t>Actions are of your ULG but main Transnational activities should be </a:t>
            </a:r>
            <a:r>
              <a:rPr lang="en">
                <a:solidFill>
                  <a:srgbClr val="980000"/>
                </a:solidFill>
                <a:latin typeface="Raleway Thin"/>
                <a:ea typeface="Raleway Thin"/>
                <a:cs typeface="Raleway Thin"/>
                <a:sym typeface="Raleway Thin"/>
              </a:rPr>
              <a:t>included</a:t>
            </a:r>
            <a:endParaRPr>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a:solidFill>
                  <a:srgbClr val="980000"/>
                </a:solidFill>
                <a:latin typeface="Raleway Thin"/>
                <a:ea typeface="Raleway Thin"/>
                <a:cs typeface="Raleway Thin"/>
                <a:sym typeface="Raleway Thin"/>
              </a:rPr>
              <a:t>Think about the most </a:t>
            </a:r>
            <a:r>
              <a:rPr lang="en">
                <a:solidFill>
                  <a:srgbClr val="980000"/>
                </a:solidFill>
                <a:latin typeface="Raleway Thin"/>
                <a:ea typeface="Raleway Thin"/>
                <a:cs typeface="Raleway Thin"/>
                <a:sym typeface="Raleway Thin"/>
              </a:rPr>
              <a:t>relevant</a:t>
            </a:r>
            <a:r>
              <a:rPr lang="en">
                <a:solidFill>
                  <a:srgbClr val="980000"/>
                </a:solidFill>
                <a:latin typeface="Raleway Thin"/>
                <a:ea typeface="Raleway Thin"/>
                <a:cs typeface="Raleway Thin"/>
                <a:sym typeface="Raleway Thin"/>
              </a:rPr>
              <a:t> </a:t>
            </a:r>
            <a:r>
              <a:rPr lang="en">
                <a:solidFill>
                  <a:srgbClr val="980000"/>
                </a:solidFill>
                <a:latin typeface="Raleway Thin"/>
                <a:ea typeface="Raleway Thin"/>
                <a:cs typeface="Raleway Thin"/>
                <a:sym typeface="Raleway Thin"/>
              </a:rPr>
              <a:t>actions</a:t>
            </a:r>
            <a:endParaRPr>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a:solidFill>
                  <a:srgbClr val="980000"/>
                </a:solidFill>
                <a:latin typeface="Raleway Thin"/>
                <a:ea typeface="Raleway Thin"/>
                <a:cs typeface="Raleway Thin"/>
                <a:sym typeface="Raleway Thin"/>
              </a:rPr>
              <a:t>You may add dots with specific moments you wish to highlight</a:t>
            </a:r>
            <a:endParaRPr>
              <a:solidFill>
                <a:srgbClr val="980000"/>
              </a:solidFill>
              <a:latin typeface="Raleway Thin"/>
              <a:ea typeface="Raleway Thin"/>
              <a:cs typeface="Raleway Thin"/>
              <a:sym typeface="Raleway Thin"/>
            </a:endParaRPr>
          </a:p>
          <a:p>
            <a:pPr indent="0" lvl="0" marL="457200" rtl="0" algn="l">
              <a:spcBef>
                <a:spcPts val="0"/>
              </a:spcBef>
              <a:spcAft>
                <a:spcPts val="0"/>
              </a:spcAft>
              <a:buNone/>
            </a:pPr>
            <a:r>
              <a:t/>
            </a:r>
            <a:endParaRPr>
              <a:solidFill>
                <a:srgbClr val="980000"/>
              </a:solidFill>
              <a:latin typeface="Raleway Thin"/>
              <a:ea typeface="Raleway Thin"/>
              <a:cs typeface="Raleway Thin"/>
              <a:sym typeface="Raleway Thin"/>
            </a:endParaRPr>
          </a:p>
          <a:p>
            <a:pPr indent="-317500" lvl="0" marL="457200" rtl="0" algn="l">
              <a:lnSpc>
                <a:spcPct val="115000"/>
              </a:lnSpc>
              <a:spcBef>
                <a:spcPts val="0"/>
              </a:spcBef>
              <a:spcAft>
                <a:spcPts val="0"/>
              </a:spcAft>
              <a:buClr>
                <a:srgbClr val="980000"/>
              </a:buClr>
              <a:buSzPts val="1400"/>
              <a:buFont typeface="Raleway Thin"/>
              <a:buChar char="-"/>
            </a:pPr>
            <a:r>
              <a:rPr b="1" lang="en">
                <a:solidFill>
                  <a:srgbClr val="980000"/>
                </a:solidFill>
                <a:latin typeface="Raleway"/>
                <a:ea typeface="Raleway"/>
                <a:cs typeface="Raleway"/>
                <a:sym typeface="Raleway"/>
              </a:rPr>
              <a:t>Remember the specific CivicEstate timeline including transnational meetings, this may help you to remember better your own journey.</a:t>
            </a:r>
            <a:r>
              <a:rPr lang="en" sz="1100">
                <a:solidFill>
                  <a:schemeClr val="dk1"/>
                </a:solidFill>
              </a:rPr>
              <a:t> </a:t>
            </a:r>
            <a:endParaRPr>
              <a:solidFill>
                <a:srgbClr val="980000"/>
              </a:solidFill>
              <a:latin typeface="Raleway Thin"/>
              <a:ea typeface="Raleway Thin"/>
              <a:cs typeface="Raleway Thin"/>
              <a:sym typeface="Raleway Thin"/>
            </a:endParaRPr>
          </a:p>
        </p:txBody>
      </p:sp>
      <p:sp>
        <p:nvSpPr>
          <p:cNvPr id="257" name="Google Shape;257;p24"/>
          <p:cNvSpPr/>
          <p:nvPr/>
        </p:nvSpPr>
        <p:spPr>
          <a:xfrm>
            <a:off x="2520382" y="1659460"/>
            <a:ext cx="335400" cy="335400"/>
          </a:xfrm>
          <a:prstGeom prst="ellipse">
            <a:avLst/>
          </a:prstGeom>
          <a:solidFill>
            <a:srgbClr val="9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1</a:t>
            </a:r>
            <a:endParaRPr b="1">
              <a:solidFill>
                <a:srgbClr val="FFFFFF"/>
              </a:solidFill>
              <a:latin typeface="Raleway"/>
              <a:ea typeface="Raleway"/>
              <a:cs typeface="Raleway"/>
              <a:sym typeface="Raleway"/>
            </a:endParaRPr>
          </a:p>
        </p:txBody>
      </p:sp>
      <p:sp>
        <p:nvSpPr>
          <p:cNvPr id="258" name="Google Shape;258;p24"/>
          <p:cNvSpPr/>
          <p:nvPr/>
        </p:nvSpPr>
        <p:spPr>
          <a:xfrm>
            <a:off x="3578908" y="3636806"/>
            <a:ext cx="335400" cy="335400"/>
          </a:xfrm>
          <a:prstGeom prst="ellipse">
            <a:avLst/>
          </a:prstGeom>
          <a:solidFill>
            <a:srgbClr val="9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2</a:t>
            </a:r>
            <a:endParaRPr b="1">
              <a:solidFill>
                <a:srgbClr val="FFFFFF"/>
              </a:solidFill>
              <a:latin typeface="Raleway"/>
              <a:ea typeface="Raleway"/>
              <a:cs typeface="Raleway"/>
              <a:sym typeface="Raleway"/>
            </a:endParaRPr>
          </a:p>
        </p:txBody>
      </p:sp>
      <p:sp>
        <p:nvSpPr>
          <p:cNvPr id="259" name="Google Shape;259;p24"/>
          <p:cNvSpPr txBox="1"/>
          <p:nvPr/>
        </p:nvSpPr>
        <p:spPr>
          <a:xfrm>
            <a:off x="1982170" y="3847235"/>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60" name="Google Shape;260;p24"/>
          <p:cNvSpPr txBox="1"/>
          <p:nvPr/>
        </p:nvSpPr>
        <p:spPr>
          <a:xfrm>
            <a:off x="907791" y="1847559"/>
            <a:ext cx="1011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261" name="Google Shape;261;p24"/>
          <p:cNvSpPr txBox="1"/>
          <p:nvPr/>
        </p:nvSpPr>
        <p:spPr>
          <a:xfrm>
            <a:off x="896173" y="2514122"/>
            <a:ext cx="1011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262" name="Google Shape;262;p24"/>
          <p:cNvSpPr txBox="1"/>
          <p:nvPr/>
        </p:nvSpPr>
        <p:spPr>
          <a:xfrm>
            <a:off x="896173" y="3180685"/>
            <a:ext cx="1011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263" name="Google Shape;263;p24"/>
          <p:cNvSpPr txBox="1"/>
          <p:nvPr/>
        </p:nvSpPr>
        <p:spPr>
          <a:xfrm>
            <a:off x="896173" y="3847226"/>
            <a:ext cx="1011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sp>
        <p:nvSpPr>
          <p:cNvPr id="264" name="Google Shape;264;p24"/>
          <p:cNvSpPr/>
          <p:nvPr/>
        </p:nvSpPr>
        <p:spPr>
          <a:xfrm>
            <a:off x="0" y="4746125"/>
            <a:ext cx="9144000" cy="4110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5" name="Google Shape;265;p24"/>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pic>
        <p:nvPicPr>
          <p:cNvPr id="266" name="Google Shape;266;p24"/>
          <p:cNvPicPr preferRelativeResize="0"/>
          <p:nvPr/>
        </p:nvPicPr>
        <p:blipFill>
          <a:blip r:embed="rId4">
            <a:alphaModFix/>
          </a:blip>
          <a:stretch>
            <a:fillRect/>
          </a:stretch>
        </p:blipFill>
        <p:spPr>
          <a:xfrm>
            <a:off x="7681675" y="4122900"/>
            <a:ext cx="1295400" cy="514350"/>
          </a:xfrm>
          <a:prstGeom prst="rect">
            <a:avLst/>
          </a:prstGeom>
          <a:noFill/>
          <a:ln>
            <a:noFill/>
          </a:ln>
        </p:spPr>
      </p:pic>
      <p:grpSp>
        <p:nvGrpSpPr>
          <p:cNvPr id="267" name="Google Shape;267;p24"/>
          <p:cNvGrpSpPr/>
          <p:nvPr/>
        </p:nvGrpSpPr>
        <p:grpSpPr>
          <a:xfrm>
            <a:off x="6862660" y="187807"/>
            <a:ext cx="2079815" cy="1111093"/>
            <a:chOff x="6849085" y="392007"/>
            <a:chExt cx="2079815" cy="1111093"/>
          </a:xfrm>
        </p:grpSpPr>
        <p:sp>
          <p:nvSpPr>
            <p:cNvPr id="268" name="Google Shape;268;p24"/>
            <p:cNvSpPr/>
            <p:nvPr/>
          </p:nvSpPr>
          <p:spPr>
            <a:xfrm>
              <a:off x="6858000" y="398500"/>
              <a:ext cx="2070900" cy="1104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 name="Google Shape;269;p24"/>
            <p:cNvGrpSpPr/>
            <p:nvPr/>
          </p:nvGrpSpPr>
          <p:grpSpPr>
            <a:xfrm>
              <a:off x="6849085" y="392007"/>
              <a:ext cx="2070853" cy="1104656"/>
              <a:chOff x="-13063" y="111435"/>
              <a:chExt cx="9163068" cy="4953615"/>
            </a:xfrm>
          </p:grpSpPr>
          <p:sp>
            <p:nvSpPr>
              <p:cNvPr id="270" name="Google Shape;270;p24"/>
              <p:cNvSpPr/>
              <p:nvPr/>
            </p:nvSpPr>
            <p:spPr>
              <a:xfrm rot="-5400000">
                <a:off x="-1800613" y="1898985"/>
                <a:ext cx="4937100" cy="13620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aleway Thin"/>
                  <a:ea typeface="Raleway Thin"/>
                  <a:cs typeface="Raleway Thin"/>
                  <a:sym typeface="Raleway Thin"/>
                </a:endParaRPr>
              </a:p>
            </p:txBody>
          </p:sp>
          <p:sp>
            <p:nvSpPr>
              <p:cNvPr id="271" name="Google Shape;271;p24"/>
              <p:cNvSpPr/>
              <p:nvPr/>
            </p:nvSpPr>
            <p:spPr>
              <a:xfrm rot="-5400000">
                <a:off x="114025" y="1958650"/>
                <a:ext cx="3075300" cy="4257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aleway Thin"/>
                  <a:ea typeface="Raleway Thin"/>
                  <a:cs typeface="Raleway Thin"/>
                  <a:sym typeface="Raleway Thin"/>
                </a:endParaRPr>
              </a:p>
            </p:txBody>
          </p:sp>
          <p:sp>
            <p:nvSpPr>
              <p:cNvPr id="272" name="Google Shape;272;p24"/>
              <p:cNvSpPr/>
              <p:nvPr/>
            </p:nvSpPr>
            <p:spPr>
              <a:xfrm rot="-5400000">
                <a:off x="1021825" y="4222350"/>
                <a:ext cx="1259700" cy="4257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aleway Thin"/>
                  <a:ea typeface="Raleway Thin"/>
                  <a:cs typeface="Raleway Thin"/>
                  <a:sym typeface="Raleway Thin"/>
                </a:endParaRPr>
              </a:p>
            </p:txBody>
          </p:sp>
          <p:sp>
            <p:nvSpPr>
              <p:cNvPr id="273" name="Google Shape;273;p24"/>
              <p:cNvSpPr/>
              <p:nvPr/>
            </p:nvSpPr>
            <p:spPr>
              <a:xfrm>
                <a:off x="1954300" y="638725"/>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1954200" y="1271606"/>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p:nvPr/>
            </p:nvSpPr>
            <p:spPr>
              <a:xfrm>
                <a:off x="1954200" y="1904488"/>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p:nvPr/>
            </p:nvSpPr>
            <p:spPr>
              <a:xfrm>
                <a:off x="1954200" y="2537369"/>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1954200" y="3170250"/>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3444875" y="633788"/>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p:nvPr/>
            </p:nvSpPr>
            <p:spPr>
              <a:xfrm>
                <a:off x="3444775" y="1266669"/>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a:off x="3444775" y="1899550"/>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p:nvPr/>
            </p:nvSpPr>
            <p:spPr>
              <a:xfrm>
                <a:off x="3444775" y="2532432"/>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p:nvPr/>
            </p:nvSpPr>
            <p:spPr>
              <a:xfrm>
                <a:off x="3444775" y="3165313"/>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4"/>
              <p:cNvSpPr/>
              <p:nvPr/>
            </p:nvSpPr>
            <p:spPr>
              <a:xfrm>
                <a:off x="4935550" y="633788"/>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4"/>
              <p:cNvSpPr/>
              <p:nvPr/>
            </p:nvSpPr>
            <p:spPr>
              <a:xfrm>
                <a:off x="4935450" y="1266669"/>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4"/>
              <p:cNvSpPr/>
              <p:nvPr/>
            </p:nvSpPr>
            <p:spPr>
              <a:xfrm>
                <a:off x="4935450" y="1899550"/>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
              <p:cNvSpPr/>
              <p:nvPr/>
            </p:nvSpPr>
            <p:spPr>
              <a:xfrm>
                <a:off x="4935450" y="2532432"/>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
              <p:cNvSpPr/>
              <p:nvPr/>
            </p:nvSpPr>
            <p:spPr>
              <a:xfrm>
                <a:off x="4935450" y="3165313"/>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4"/>
              <p:cNvSpPr/>
              <p:nvPr/>
            </p:nvSpPr>
            <p:spPr>
              <a:xfrm>
                <a:off x="6426325" y="633788"/>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4"/>
              <p:cNvSpPr/>
              <p:nvPr/>
            </p:nvSpPr>
            <p:spPr>
              <a:xfrm>
                <a:off x="6426225" y="1266669"/>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4"/>
              <p:cNvSpPr/>
              <p:nvPr/>
            </p:nvSpPr>
            <p:spPr>
              <a:xfrm>
                <a:off x="6426225" y="1899550"/>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4"/>
              <p:cNvSpPr/>
              <p:nvPr/>
            </p:nvSpPr>
            <p:spPr>
              <a:xfrm>
                <a:off x="6426225" y="2532432"/>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
              <p:cNvSpPr/>
              <p:nvPr/>
            </p:nvSpPr>
            <p:spPr>
              <a:xfrm>
                <a:off x="6426225" y="3165313"/>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4"/>
              <p:cNvSpPr/>
              <p:nvPr/>
            </p:nvSpPr>
            <p:spPr>
              <a:xfrm>
                <a:off x="2005850" y="3991395"/>
                <a:ext cx="5883100" cy="1028825"/>
              </a:xfrm>
              <a:custGeom>
                <a:rect b="b" l="l" r="r" t="t"/>
                <a:pathLst>
                  <a:path extrusionOk="0" h="41153" w="235324">
                    <a:moveTo>
                      <a:pt x="0" y="41153"/>
                    </a:moveTo>
                    <a:cubicBezTo>
                      <a:pt x="5678" y="40481"/>
                      <a:pt x="25774" y="40182"/>
                      <a:pt x="34066" y="37119"/>
                    </a:cubicBezTo>
                    <a:cubicBezTo>
                      <a:pt x="42358" y="34056"/>
                      <a:pt x="40042" y="26735"/>
                      <a:pt x="49754" y="22776"/>
                    </a:cubicBezTo>
                    <a:cubicBezTo>
                      <a:pt x="59466" y="18817"/>
                      <a:pt x="82551" y="17098"/>
                      <a:pt x="92337" y="13363"/>
                    </a:cubicBezTo>
                    <a:cubicBezTo>
                      <a:pt x="102124" y="9628"/>
                      <a:pt x="101451" y="1559"/>
                      <a:pt x="108473" y="364"/>
                    </a:cubicBezTo>
                    <a:cubicBezTo>
                      <a:pt x="115495" y="-831"/>
                      <a:pt x="125133" y="1709"/>
                      <a:pt x="134471" y="6191"/>
                    </a:cubicBezTo>
                    <a:cubicBezTo>
                      <a:pt x="143809" y="10673"/>
                      <a:pt x="154267" y="24942"/>
                      <a:pt x="164502" y="27258"/>
                    </a:cubicBezTo>
                    <a:cubicBezTo>
                      <a:pt x="174737" y="29574"/>
                      <a:pt x="184075" y="21207"/>
                      <a:pt x="195879" y="20086"/>
                    </a:cubicBezTo>
                    <a:cubicBezTo>
                      <a:pt x="207683" y="18966"/>
                      <a:pt x="228750" y="20460"/>
                      <a:pt x="235324" y="20535"/>
                    </a:cubicBezTo>
                  </a:path>
                </a:pathLst>
              </a:custGeom>
              <a:noFill/>
              <a:ln cap="flat" cmpd="sng" w="9525">
                <a:solidFill>
                  <a:srgbClr val="6AA84F"/>
                </a:solidFill>
                <a:prstDash val="solid"/>
                <a:round/>
                <a:headEnd len="med" w="med" type="none"/>
                <a:tailEnd len="med" w="med" type="none"/>
              </a:ln>
            </p:spPr>
          </p:sp>
          <p:sp>
            <p:nvSpPr>
              <p:cNvPr id="294" name="Google Shape;294;p24"/>
              <p:cNvSpPr/>
              <p:nvPr/>
            </p:nvSpPr>
            <p:spPr>
              <a:xfrm>
                <a:off x="2005850" y="4202200"/>
                <a:ext cx="5905500" cy="370275"/>
              </a:xfrm>
              <a:custGeom>
                <a:rect b="b" l="l" r="r" t="t"/>
                <a:pathLst>
                  <a:path extrusionOk="0" h="14811" w="236220">
                    <a:moveTo>
                      <a:pt x="0" y="5827"/>
                    </a:moveTo>
                    <a:cubicBezTo>
                      <a:pt x="12476" y="7321"/>
                      <a:pt x="55357" y="14717"/>
                      <a:pt x="74855" y="14792"/>
                    </a:cubicBezTo>
                    <a:cubicBezTo>
                      <a:pt x="94353" y="14867"/>
                      <a:pt x="90096" y="8741"/>
                      <a:pt x="116990" y="6276"/>
                    </a:cubicBezTo>
                    <a:cubicBezTo>
                      <a:pt x="143884" y="3811"/>
                      <a:pt x="216348" y="1046"/>
                      <a:pt x="236220" y="0"/>
                    </a:cubicBezTo>
                  </a:path>
                </a:pathLst>
              </a:custGeom>
              <a:noFill/>
              <a:ln cap="flat" cmpd="sng" w="9525">
                <a:solidFill>
                  <a:srgbClr val="980000"/>
                </a:solidFill>
                <a:prstDash val="solid"/>
                <a:round/>
                <a:headEnd len="med" w="med" type="none"/>
                <a:tailEnd len="med" w="med" type="none"/>
              </a:ln>
            </p:spPr>
          </p:sp>
          <p:sp>
            <p:nvSpPr>
              <p:cNvPr id="295" name="Google Shape;295;p24"/>
              <p:cNvSpPr/>
              <p:nvPr/>
            </p:nvSpPr>
            <p:spPr>
              <a:xfrm>
                <a:off x="1994650" y="3877225"/>
                <a:ext cx="5871875" cy="183025"/>
              </a:xfrm>
              <a:custGeom>
                <a:rect b="b" l="l" r="r" t="t"/>
                <a:pathLst>
                  <a:path extrusionOk="0" h="7321" w="234875">
                    <a:moveTo>
                      <a:pt x="0" y="0"/>
                    </a:moveTo>
                    <a:cubicBezTo>
                      <a:pt x="2914" y="1195"/>
                      <a:pt x="4109" y="6574"/>
                      <a:pt x="17481" y="7172"/>
                    </a:cubicBezTo>
                    <a:cubicBezTo>
                      <a:pt x="30853" y="7770"/>
                      <a:pt x="50576" y="4333"/>
                      <a:pt x="80234" y="3586"/>
                    </a:cubicBezTo>
                    <a:cubicBezTo>
                      <a:pt x="109892" y="2839"/>
                      <a:pt x="169657" y="3213"/>
                      <a:pt x="195430" y="2690"/>
                    </a:cubicBezTo>
                    <a:cubicBezTo>
                      <a:pt x="221204" y="2167"/>
                      <a:pt x="228301" y="823"/>
                      <a:pt x="234875" y="449"/>
                    </a:cubicBezTo>
                  </a:path>
                </a:pathLst>
              </a:custGeom>
              <a:noFill/>
              <a:ln cap="flat" cmpd="sng" w="9525">
                <a:solidFill>
                  <a:srgbClr val="4A86E8"/>
                </a:solidFill>
                <a:prstDash val="solid"/>
                <a:round/>
                <a:headEnd len="med" w="med" type="none"/>
                <a:tailEnd len="med" w="med" type="none"/>
              </a:ln>
            </p:spPr>
          </p:sp>
          <p:sp>
            <p:nvSpPr>
              <p:cNvPr id="296" name="Google Shape;296;p24"/>
              <p:cNvSpPr/>
              <p:nvPr/>
            </p:nvSpPr>
            <p:spPr>
              <a:xfrm>
                <a:off x="2050675" y="4381500"/>
                <a:ext cx="5849475" cy="600450"/>
              </a:xfrm>
              <a:custGeom>
                <a:rect b="b" l="l" r="r" t="t"/>
                <a:pathLst>
                  <a:path extrusionOk="0" h="24018" w="233979">
                    <a:moveTo>
                      <a:pt x="0" y="22412"/>
                    </a:moveTo>
                    <a:cubicBezTo>
                      <a:pt x="8068" y="22636"/>
                      <a:pt x="33468" y="24279"/>
                      <a:pt x="48409" y="23756"/>
                    </a:cubicBezTo>
                    <a:cubicBezTo>
                      <a:pt x="63350" y="23233"/>
                      <a:pt x="78815" y="19797"/>
                      <a:pt x="89647" y="19274"/>
                    </a:cubicBezTo>
                    <a:cubicBezTo>
                      <a:pt x="100480" y="18751"/>
                      <a:pt x="107652" y="21889"/>
                      <a:pt x="113404" y="20619"/>
                    </a:cubicBezTo>
                    <a:cubicBezTo>
                      <a:pt x="119156" y="19349"/>
                      <a:pt x="117961" y="11131"/>
                      <a:pt x="124161" y="11654"/>
                    </a:cubicBezTo>
                    <a:cubicBezTo>
                      <a:pt x="130362" y="12177"/>
                      <a:pt x="132304" y="25698"/>
                      <a:pt x="150607" y="23756"/>
                    </a:cubicBezTo>
                    <a:cubicBezTo>
                      <a:pt x="168910" y="21814"/>
                      <a:pt x="220084" y="3959"/>
                      <a:pt x="233979" y="0"/>
                    </a:cubicBezTo>
                  </a:path>
                </a:pathLst>
              </a:custGeom>
              <a:noFill/>
              <a:ln cap="flat" cmpd="sng" w="9525">
                <a:solidFill>
                  <a:srgbClr val="980000"/>
                </a:solidFill>
                <a:prstDash val="solid"/>
                <a:round/>
                <a:headEnd len="med" w="med" type="none"/>
                <a:tailEnd len="med" w="med" type="none"/>
              </a:ln>
            </p:spPr>
          </p:sp>
          <p:sp>
            <p:nvSpPr>
              <p:cNvPr id="297" name="Google Shape;297;p24"/>
              <p:cNvSpPr/>
              <p:nvPr/>
            </p:nvSpPr>
            <p:spPr>
              <a:xfrm>
                <a:off x="2050675" y="4173497"/>
                <a:ext cx="5849475" cy="801900"/>
              </a:xfrm>
              <a:custGeom>
                <a:rect b="b" l="l" r="r" t="t"/>
                <a:pathLst>
                  <a:path extrusionOk="0" h="32076" w="233979">
                    <a:moveTo>
                      <a:pt x="0" y="20422"/>
                    </a:moveTo>
                    <a:cubicBezTo>
                      <a:pt x="7695" y="17882"/>
                      <a:pt x="27865" y="5257"/>
                      <a:pt x="46168" y="5182"/>
                    </a:cubicBezTo>
                    <a:cubicBezTo>
                      <a:pt x="64471" y="5107"/>
                      <a:pt x="87107" y="20796"/>
                      <a:pt x="109818" y="19974"/>
                    </a:cubicBezTo>
                    <a:cubicBezTo>
                      <a:pt x="132529" y="19152"/>
                      <a:pt x="161739" y="-1765"/>
                      <a:pt x="182432" y="252"/>
                    </a:cubicBezTo>
                    <a:cubicBezTo>
                      <a:pt x="203126" y="2269"/>
                      <a:pt x="225388" y="26772"/>
                      <a:pt x="233979" y="32076"/>
                    </a:cubicBezTo>
                  </a:path>
                </a:pathLst>
              </a:custGeom>
              <a:noFill/>
              <a:ln cap="flat" cmpd="sng" w="9525">
                <a:solidFill>
                  <a:srgbClr val="FF9900"/>
                </a:solidFill>
                <a:prstDash val="solid"/>
                <a:round/>
                <a:headEnd len="med" w="med" type="none"/>
                <a:tailEnd len="med" w="med" type="none"/>
              </a:ln>
            </p:spPr>
          </p:sp>
          <p:sp>
            <p:nvSpPr>
              <p:cNvPr id="298" name="Google Shape;298;p24"/>
              <p:cNvSpPr/>
              <p:nvPr/>
            </p:nvSpPr>
            <p:spPr>
              <a:xfrm rot="-5400000">
                <a:off x="6064806" y="1963745"/>
                <a:ext cx="4937400" cy="12330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Thin"/>
                  <a:ea typeface="Raleway Thin"/>
                  <a:cs typeface="Raleway Thin"/>
                  <a:sym typeface="Raleway Thin"/>
                </a:endParaRPr>
              </a:p>
            </p:txBody>
          </p:sp>
          <p:sp>
            <p:nvSpPr>
              <p:cNvPr id="299" name="Google Shape;299;p24"/>
              <p:cNvSpPr/>
              <p:nvPr/>
            </p:nvSpPr>
            <p:spPr>
              <a:xfrm>
                <a:off x="4325475" y="4129375"/>
                <a:ext cx="190500" cy="183000"/>
              </a:xfrm>
              <a:prstGeom prst="ellipse">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p:nvPr/>
            </p:nvSpPr>
            <p:spPr>
              <a:xfrm>
                <a:off x="4863350" y="4792400"/>
                <a:ext cx="190500" cy="183000"/>
              </a:xfrm>
              <a:prstGeom prst="ellipse">
                <a:avLst/>
              </a:prstGeom>
              <a:solidFill>
                <a:srgbClr val="00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4"/>
              <p:cNvSpPr/>
              <p:nvPr/>
            </p:nvSpPr>
            <p:spPr>
              <a:xfrm>
                <a:off x="6479250" y="4482950"/>
                <a:ext cx="190500" cy="183000"/>
              </a:xfrm>
              <a:prstGeom prst="ellipse">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2" name="Google Shape;302;p24"/>
              <p:cNvCxnSpPr>
                <a:stCxn id="299" idx="2"/>
                <a:endCxn id="282" idx="2"/>
              </p:cNvCxnSpPr>
              <p:nvPr/>
            </p:nvCxnSpPr>
            <p:spPr>
              <a:xfrm rot="10800000">
                <a:off x="4145175" y="3709075"/>
                <a:ext cx="180300" cy="511800"/>
              </a:xfrm>
              <a:prstGeom prst="curvedConnector2">
                <a:avLst/>
              </a:prstGeom>
              <a:noFill/>
              <a:ln cap="flat" cmpd="sng" w="28575">
                <a:solidFill>
                  <a:srgbClr val="980000"/>
                </a:solidFill>
                <a:prstDash val="dot"/>
                <a:round/>
                <a:headEnd len="med" w="med" type="none"/>
                <a:tailEnd len="med" w="med" type="oval"/>
              </a:ln>
            </p:spPr>
          </p:cxnSp>
          <p:cxnSp>
            <p:nvCxnSpPr>
              <p:cNvPr id="303" name="Google Shape;303;p24"/>
              <p:cNvCxnSpPr/>
              <p:nvPr/>
            </p:nvCxnSpPr>
            <p:spPr>
              <a:xfrm rot="-5400000">
                <a:off x="3619400" y="2857950"/>
                <a:ext cx="3339000" cy="694200"/>
              </a:xfrm>
              <a:prstGeom prst="curvedConnector3">
                <a:avLst>
                  <a:gd fmla="val 50000" name="adj1"/>
                </a:avLst>
              </a:prstGeom>
              <a:noFill/>
              <a:ln cap="flat" cmpd="sng" w="28575">
                <a:solidFill>
                  <a:srgbClr val="980000"/>
                </a:solidFill>
                <a:prstDash val="dot"/>
                <a:round/>
                <a:headEnd len="med" w="med" type="none"/>
                <a:tailEnd len="med" w="med" type="oval"/>
              </a:ln>
            </p:spPr>
          </p:cxnSp>
          <p:cxnSp>
            <p:nvCxnSpPr>
              <p:cNvPr id="304" name="Google Shape;304;p24"/>
              <p:cNvCxnSpPr/>
              <p:nvPr/>
            </p:nvCxnSpPr>
            <p:spPr>
              <a:xfrm rot="-5400000">
                <a:off x="6006675" y="3417700"/>
                <a:ext cx="1736700" cy="527100"/>
              </a:xfrm>
              <a:prstGeom prst="curvedConnector3">
                <a:avLst>
                  <a:gd fmla="val 50000" name="adj1"/>
                </a:avLst>
              </a:prstGeom>
              <a:noFill/>
              <a:ln cap="flat" cmpd="sng" w="28575">
                <a:solidFill>
                  <a:srgbClr val="980000"/>
                </a:solidFill>
                <a:prstDash val="dot"/>
                <a:round/>
                <a:headEnd len="med" w="med" type="none"/>
                <a:tailEnd len="med" w="med" type="oval"/>
              </a:ln>
            </p:spPr>
          </p:cxnSp>
          <p:sp>
            <p:nvSpPr>
              <p:cNvPr id="305" name="Google Shape;305;p24"/>
              <p:cNvSpPr/>
              <p:nvPr/>
            </p:nvSpPr>
            <p:spPr>
              <a:xfrm>
                <a:off x="1438825" y="112050"/>
                <a:ext cx="6388200" cy="4257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aleway Thin"/>
                  <a:ea typeface="Raleway Thin"/>
                  <a:cs typeface="Raleway Thin"/>
                  <a:sym typeface="Raleway Thin"/>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5"/>
          <p:cNvSpPr txBox="1"/>
          <p:nvPr/>
        </p:nvSpPr>
        <p:spPr>
          <a:xfrm>
            <a:off x="121600" y="-43275"/>
            <a:ext cx="8116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a:t>
            </a:r>
            <a:endParaRPr sz="2400">
              <a:latin typeface="Raleway Thin"/>
              <a:ea typeface="Raleway Thin"/>
              <a:cs typeface="Raleway Thin"/>
              <a:sym typeface="Raleway Thin"/>
            </a:endParaRPr>
          </a:p>
          <a:p>
            <a:pPr indent="0" lvl="0" marL="0" rtl="0" algn="l">
              <a:spcBef>
                <a:spcPts val="0"/>
              </a:spcBef>
              <a:spcAft>
                <a:spcPts val="0"/>
              </a:spcAft>
              <a:buNone/>
            </a:pPr>
            <a:r>
              <a:rPr b="1" lang="en" sz="1800">
                <a:latin typeface="Raleway"/>
                <a:ea typeface="Raleway"/>
                <a:cs typeface="Raleway"/>
                <a:sym typeface="Raleway"/>
              </a:rPr>
              <a:t>Starting Point (0-3 Months)</a:t>
            </a:r>
            <a:endParaRPr b="1" sz="1800">
              <a:latin typeface="Raleway"/>
              <a:ea typeface="Raleway"/>
              <a:cs typeface="Raleway"/>
              <a:sym typeface="Raleway"/>
            </a:endParaRPr>
          </a:p>
        </p:txBody>
      </p:sp>
      <p:sp>
        <p:nvSpPr>
          <p:cNvPr id="311" name="Google Shape;311;p25"/>
          <p:cNvSpPr txBox="1"/>
          <p:nvPr/>
        </p:nvSpPr>
        <p:spPr>
          <a:xfrm rot="-5400000">
            <a:off x="-1000225"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312" name="Google Shape;312;p25"/>
          <p:cNvSpPr txBox="1"/>
          <p:nvPr/>
        </p:nvSpPr>
        <p:spPr>
          <a:xfrm>
            <a:off x="909228" y="11810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313" name="Google Shape;313;p25"/>
          <p:cNvSpPr txBox="1"/>
          <p:nvPr/>
        </p:nvSpPr>
        <p:spPr>
          <a:xfrm>
            <a:off x="459500" y="755425"/>
            <a:ext cx="8628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 (0-3 Months)</a:t>
            </a:r>
            <a:endParaRPr>
              <a:solidFill>
                <a:srgbClr val="FFFFFF"/>
              </a:solidFill>
              <a:latin typeface="Raleway Thin"/>
              <a:ea typeface="Raleway Thin"/>
              <a:cs typeface="Raleway Thin"/>
              <a:sym typeface="Raleway Thin"/>
            </a:endParaRPr>
          </a:p>
        </p:txBody>
      </p:sp>
      <p:sp>
        <p:nvSpPr>
          <p:cNvPr id="314" name="Google Shape;314;p25"/>
          <p:cNvSpPr txBox="1"/>
          <p:nvPr/>
        </p:nvSpPr>
        <p:spPr>
          <a:xfrm>
            <a:off x="2058381" y="1181000"/>
            <a:ext cx="2967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LWAG &amp; ULG creation </a:t>
            </a:r>
            <a:endParaRPr sz="1000">
              <a:latin typeface="Raleway"/>
              <a:ea typeface="Raleway"/>
              <a:cs typeface="Raleway"/>
              <a:sym typeface="Raleway"/>
            </a:endParaRPr>
          </a:p>
        </p:txBody>
      </p:sp>
      <p:sp>
        <p:nvSpPr>
          <p:cNvPr id="315" name="Google Shape;315;p25"/>
          <p:cNvSpPr txBox="1"/>
          <p:nvPr/>
        </p:nvSpPr>
        <p:spPr>
          <a:xfrm>
            <a:off x="2058381" y="1847556"/>
            <a:ext cx="2967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16" name="Google Shape;316;p25"/>
          <p:cNvSpPr txBox="1"/>
          <p:nvPr/>
        </p:nvSpPr>
        <p:spPr>
          <a:xfrm>
            <a:off x="2058381" y="2514113"/>
            <a:ext cx="2967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latin typeface="Raleway"/>
                <a:ea typeface="Raleway"/>
                <a:cs typeface="Raleway"/>
                <a:sym typeface="Raleway"/>
              </a:rPr>
              <a:t>Participating</a:t>
            </a:r>
            <a:r>
              <a:rPr lang="en" sz="1000">
                <a:latin typeface="Raleway"/>
                <a:ea typeface="Raleway"/>
                <a:cs typeface="Raleway"/>
                <a:sym typeface="Raleway"/>
              </a:rPr>
              <a:t> in ULG meetings</a:t>
            </a:r>
            <a:endParaRPr sz="1000">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rPr lang="en" sz="1000">
                <a:latin typeface="Raleway"/>
                <a:ea typeface="Raleway"/>
                <a:cs typeface="Raleway"/>
                <a:sym typeface="Raleway"/>
              </a:rPr>
              <a:t>NGO, think tanks -  not university </a:t>
            </a:r>
            <a:endParaRPr sz="1000">
              <a:latin typeface="Raleway"/>
              <a:ea typeface="Raleway"/>
              <a:cs typeface="Raleway"/>
              <a:sym typeface="Raleway"/>
            </a:endParaRPr>
          </a:p>
        </p:txBody>
      </p:sp>
      <p:sp>
        <p:nvSpPr>
          <p:cNvPr id="317" name="Google Shape;317;p25"/>
          <p:cNvSpPr txBox="1"/>
          <p:nvPr/>
        </p:nvSpPr>
        <p:spPr>
          <a:xfrm>
            <a:off x="2058381" y="3180669"/>
            <a:ext cx="2967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aleway"/>
                <a:ea typeface="Raleway"/>
                <a:cs typeface="Raleway"/>
                <a:sym typeface="Raleway"/>
              </a:rPr>
              <a:t>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sz="1000">
              <a:solidFill>
                <a:srgbClr val="999999"/>
              </a:solidFill>
              <a:latin typeface="Raleway"/>
              <a:ea typeface="Raleway"/>
              <a:cs typeface="Raleway"/>
              <a:sym typeface="Raleway"/>
            </a:endParaRPr>
          </a:p>
        </p:txBody>
      </p:sp>
      <p:sp>
        <p:nvSpPr>
          <p:cNvPr id="318" name="Google Shape;318;p25"/>
          <p:cNvSpPr txBox="1"/>
          <p:nvPr/>
        </p:nvSpPr>
        <p:spPr>
          <a:xfrm>
            <a:off x="2058381" y="3847225"/>
            <a:ext cx="2967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aleway"/>
                <a:ea typeface="Raleway"/>
                <a:cs typeface="Raleway"/>
                <a:sym typeface="Raleway"/>
              </a:rPr>
              <a:t>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sz="1000">
              <a:solidFill>
                <a:srgbClr val="999999"/>
              </a:solidFill>
              <a:latin typeface="Raleway"/>
              <a:ea typeface="Raleway"/>
              <a:cs typeface="Raleway"/>
              <a:sym typeface="Raleway"/>
            </a:endParaRPr>
          </a:p>
        </p:txBody>
      </p:sp>
      <p:sp>
        <p:nvSpPr>
          <p:cNvPr id="319" name="Google Shape;319;p25"/>
          <p:cNvSpPr txBox="1"/>
          <p:nvPr/>
        </p:nvSpPr>
        <p:spPr>
          <a:xfrm>
            <a:off x="909378" y="1847564"/>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320" name="Google Shape;320;p25"/>
          <p:cNvSpPr txBox="1"/>
          <p:nvPr/>
        </p:nvSpPr>
        <p:spPr>
          <a:xfrm>
            <a:off x="896175" y="2514126"/>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321" name="Google Shape;321;p25"/>
          <p:cNvSpPr txBox="1"/>
          <p:nvPr/>
        </p:nvSpPr>
        <p:spPr>
          <a:xfrm>
            <a:off x="896175" y="3180687"/>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322" name="Google Shape;322;p25"/>
          <p:cNvSpPr txBox="1"/>
          <p:nvPr/>
        </p:nvSpPr>
        <p:spPr>
          <a:xfrm>
            <a:off x="896175" y="3847227"/>
            <a:ext cx="1149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sp>
        <p:nvSpPr>
          <p:cNvPr id="323" name="Google Shape;323;p25"/>
          <p:cNvSpPr txBox="1"/>
          <p:nvPr/>
        </p:nvSpPr>
        <p:spPr>
          <a:xfrm>
            <a:off x="7790150" y="1181025"/>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24" name="Google Shape;324;p25"/>
          <p:cNvSpPr txBox="1"/>
          <p:nvPr/>
        </p:nvSpPr>
        <p:spPr>
          <a:xfrm>
            <a:off x="7790150" y="1847581"/>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25" name="Google Shape;325;p25"/>
          <p:cNvSpPr txBox="1"/>
          <p:nvPr/>
        </p:nvSpPr>
        <p:spPr>
          <a:xfrm>
            <a:off x="7790150" y="2514138"/>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26" name="Google Shape;326;p25"/>
          <p:cNvSpPr txBox="1"/>
          <p:nvPr/>
        </p:nvSpPr>
        <p:spPr>
          <a:xfrm>
            <a:off x="7790150" y="3180694"/>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27" name="Google Shape;327;p25"/>
          <p:cNvSpPr txBox="1"/>
          <p:nvPr/>
        </p:nvSpPr>
        <p:spPr>
          <a:xfrm>
            <a:off x="7790150" y="3847250"/>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cxnSp>
        <p:nvCxnSpPr>
          <p:cNvPr id="328" name="Google Shape;328;p25"/>
          <p:cNvCxnSpPr/>
          <p:nvPr/>
        </p:nvCxnSpPr>
        <p:spPr>
          <a:xfrm>
            <a:off x="7679175" y="1220675"/>
            <a:ext cx="0" cy="3251400"/>
          </a:xfrm>
          <a:prstGeom prst="straightConnector1">
            <a:avLst/>
          </a:prstGeom>
          <a:noFill/>
          <a:ln cap="flat" cmpd="sng" w="9525">
            <a:solidFill>
              <a:schemeClr val="dk2"/>
            </a:solidFill>
            <a:prstDash val="dash"/>
            <a:round/>
            <a:headEnd len="med" w="med" type="none"/>
            <a:tailEnd len="med" w="med" type="none"/>
          </a:ln>
        </p:spPr>
      </p:cxnSp>
      <p:sp>
        <p:nvSpPr>
          <p:cNvPr id="329" name="Google Shape;329;p25"/>
          <p:cNvSpPr txBox="1"/>
          <p:nvPr/>
        </p:nvSpPr>
        <p:spPr>
          <a:xfrm>
            <a:off x="7677200" y="4512300"/>
            <a:ext cx="15243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(Use if you have extra phases)</a:t>
            </a:r>
            <a:endParaRPr b="1" sz="1100">
              <a:latin typeface="Raleway"/>
              <a:ea typeface="Raleway"/>
              <a:cs typeface="Raleway"/>
              <a:sym typeface="Raleway"/>
            </a:endParaRPr>
          </a:p>
        </p:txBody>
      </p:sp>
      <p:sp>
        <p:nvSpPr>
          <p:cNvPr id="330" name="Google Shape;330;p25"/>
          <p:cNvSpPr txBox="1"/>
          <p:nvPr/>
        </p:nvSpPr>
        <p:spPr>
          <a:xfrm>
            <a:off x="4251075" y="73825"/>
            <a:ext cx="42573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boxes below, briefly describe the actions done by each stakeholder during this phase, using just a few words.</a:t>
            </a:r>
            <a:endParaRPr b="1" sz="1100">
              <a:latin typeface="Raleway"/>
              <a:ea typeface="Raleway"/>
              <a:cs typeface="Raleway"/>
              <a:sym typeface="Raleway"/>
            </a:endParaRPr>
          </a:p>
        </p:txBody>
      </p:sp>
      <p:sp>
        <p:nvSpPr>
          <p:cNvPr id="331" name="Google Shape;331;p25"/>
          <p:cNvSpPr txBox="1"/>
          <p:nvPr/>
        </p:nvSpPr>
        <p:spPr>
          <a:xfrm>
            <a:off x="225997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00</a:t>
            </a:r>
            <a:r>
              <a:rPr b="1" lang="en" sz="1100">
                <a:latin typeface="Raleway"/>
                <a:ea typeface="Raleway"/>
                <a:cs typeface="Raleway"/>
                <a:sym typeface="Raleway"/>
              </a:rPr>
              <a:t> - 03 Months</a:t>
            </a:r>
            <a:endParaRPr b="1" sz="1100">
              <a:latin typeface="Raleway"/>
              <a:ea typeface="Raleway"/>
              <a:cs typeface="Raleway"/>
              <a:sym typeface="Raleway"/>
            </a:endParaRPr>
          </a:p>
        </p:txBody>
      </p:sp>
      <p:sp>
        <p:nvSpPr>
          <p:cNvPr id="332" name="Google Shape;332;p25"/>
          <p:cNvSpPr txBox="1"/>
          <p:nvPr/>
        </p:nvSpPr>
        <p:spPr>
          <a:xfrm>
            <a:off x="5116426" y="1175050"/>
            <a:ext cx="2454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Transfer preparations </a:t>
            </a:r>
            <a:endParaRPr sz="1000">
              <a:latin typeface="Raleway"/>
              <a:ea typeface="Raleway"/>
              <a:cs typeface="Raleway"/>
              <a:sym typeface="Raleway"/>
            </a:endParaRPr>
          </a:p>
        </p:txBody>
      </p:sp>
      <p:sp>
        <p:nvSpPr>
          <p:cNvPr id="333" name="Google Shape;333;p25"/>
          <p:cNvSpPr/>
          <p:nvPr/>
        </p:nvSpPr>
        <p:spPr>
          <a:xfrm>
            <a:off x="3967425" y="1600950"/>
            <a:ext cx="1149000" cy="970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See above, difficulty to involve</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6"/>
          <p:cNvSpPr txBox="1"/>
          <p:nvPr/>
        </p:nvSpPr>
        <p:spPr>
          <a:xfrm>
            <a:off x="74900" y="-76200"/>
            <a:ext cx="9144000" cy="86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Raleway Thin"/>
                <a:ea typeface="Raleway Thin"/>
                <a:cs typeface="Raleway Thin"/>
                <a:sym typeface="Raleway Thin"/>
              </a:rPr>
              <a:t>Transfer Journey Mapping</a:t>
            </a:r>
            <a:endParaRPr sz="2400">
              <a:latin typeface="Raleway Thin"/>
              <a:ea typeface="Raleway Thin"/>
              <a:cs typeface="Raleway Thin"/>
              <a:sym typeface="Raleway Thin"/>
            </a:endParaRPr>
          </a:p>
          <a:p>
            <a:pPr indent="0" lvl="0" marL="0" rtl="0" algn="l">
              <a:lnSpc>
                <a:spcPct val="115000"/>
              </a:lnSpc>
              <a:spcBef>
                <a:spcPts val="0"/>
              </a:spcBef>
              <a:spcAft>
                <a:spcPts val="0"/>
              </a:spcAft>
              <a:buNone/>
            </a:pPr>
            <a:r>
              <a:rPr b="1" lang="en" sz="1800">
                <a:latin typeface="Raleway"/>
                <a:ea typeface="Raleway"/>
                <a:cs typeface="Raleway"/>
                <a:sym typeface="Raleway"/>
              </a:rPr>
              <a:t>Transfer Learning Period to Transfer State Report  (4-12 Months)</a:t>
            </a:r>
            <a:endParaRPr b="1" sz="1800">
              <a:latin typeface="Raleway"/>
              <a:ea typeface="Raleway"/>
              <a:cs typeface="Raleway"/>
              <a:sym typeface="Raleway"/>
            </a:endParaRPr>
          </a:p>
        </p:txBody>
      </p:sp>
      <p:sp>
        <p:nvSpPr>
          <p:cNvPr id="339" name="Google Shape;339;p26"/>
          <p:cNvSpPr txBox="1"/>
          <p:nvPr/>
        </p:nvSpPr>
        <p:spPr>
          <a:xfrm rot="-5400000">
            <a:off x="-1384750"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340" name="Google Shape;340;p26"/>
          <p:cNvSpPr txBox="1"/>
          <p:nvPr/>
        </p:nvSpPr>
        <p:spPr>
          <a:xfrm>
            <a:off x="528228" y="11810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341" name="Google Shape;341;p26"/>
          <p:cNvSpPr txBox="1"/>
          <p:nvPr/>
        </p:nvSpPr>
        <p:spPr>
          <a:xfrm>
            <a:off x="74900" y="755425"/>
            <a:ext cx="90135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 (4-12 Months)</a:t>
            </a:r>
            <a:endParaRPr>
              <a:solidFill>
                <a:srgbClr val="FFFFFF"/>
              </a:solidFill>
              <a:latin typeface="Raleway Thin"/>
              <a:ea typeface="Raleway Thin"/>
              <a:cs typeface="Raleway Thin"/>
              <a:sym typeface="Raleway Thin"/>
            </a:endParaRPr>
          </a:p>
        </p:txBody>
      </p:sp>
      <p:sp>
        <p:nvSpPr>
          <p:cNvPr id="342" name="Google Shape;342;p26"/>
          <p:cNvSpPr txBox="1"/>
          <p:nvPr/>
        </p:nvSpPr>
        <p:spPr>
          <a:xfrm>
            <a:off x="1677381" y="118100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aleway"/>
                <a:ea typeface="Raleway"/>
                <a:cs typeface="Raleway"/>
                <a:sym typeface="Raleway"/>
              </a:rPr>
              <a:t>Space use design - facilitation , documentation of the process,  coordination, </a:t>
            </a:r>
            <a:r>
              <a:rPr lang="en" sz="1000">
                <a:solidFill>
                  <a:schemeClr val="dk1"/>
                </a:solidFill>
                <a:latin typeface="Raleway"/>
                <a:ea typeface="Raleway"/>
                <a:cs typeface="Raleway"/>
                <a:sym typeface="Raleway"/>
              </a:rPr>
              <a:t>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Raleway"/>
              <a:ea typeface="Raleway"/>
              <a:cs typeface="Raleway"/>
              <a:sym typeface="Raleway"/>
            </a:endParaRPr>
          </a:p>
        </p:txBody>
      </p:sp>
      <p:sp>
        <p:nvSpPr>
          <p:cNvPr id="343" name="Google Shape;343;p26"/>
          <p:cNvSpPr txBox="1"/>
          <p:nvPr/>
        </p:nvSpPr>
        <p:spPr>
          <a:xfrm>
            <a:off x="1677381" y="1847556"/>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44" name="Google Shape;344;p26"/>
          <p:cNvSpPr txBox="1"/>
          <p:nvPr/>
        </p:nvSpPr>
        <p:spPr>
          <a:xfrm>
            <a:off x="1677381" y="251411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aleway"/>
                <a:ea typeface="Raleway"/>
                <a:cs typeface="Raleway"/>
                <a:sym typeface="Raleway"/>
              </a:rPr>
              <a:t>Legal research - conducting research, </a:t>
            </a:r>
            <a:r>
              <a:rPr lang="en" sz="1000">
                <a:solidFill>
                  <a:schemeClr val="dk1"/>
                </a:solidFill>
                <a:latin typeface="Raleway"/>
                <a:ea typeface="Raleway"/>
                <a:cs typeface="Raleway"/>
                <a:sym typeface="Raleway"/>
              </a:rPr>
              <a:t>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45" name="Google Shape;345;p26"/>
          <p:cNvSpPr txBox="1"/>
          <p:nvPr/>
        </p:nvSpPr>
        <p:spPr>
          <a:xfrm>
            <a:off x="1677381" y="318066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aleway"/>
                <a:ea typeface="Raleway"/>
                <a:cs typeface="Raleway"/>
                <a:sym typeface="Raleway"/>
              </a:rPr>
              <a:t>Legal research - insights and feedback, </a:t>
            </a:r>
            <a:r>
              <a:rPr lang="en" sz="1000">
                <a:solidFill>
                  <a:schemeClr val="dk1"/>
                </a:solidFill>
                <a:latin typeface="Raleway"/>
                <a:ea typeface="Raleway"/>
                <a:cs typeface="Raleway"/>
                <a:sym typeface="Raleway"/>
              </a:rPr>
              <a:t>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200">
              <a:solidFill>
                <a:schemeClr val="dk1"/>
              </a:solidFill>
              <a:latin typeface="Raleway"/>
              <a:ea typeface="Raleway"/>
              <a:cs typeface="Raleway"/>
              <a:sym typeface="Raleway"/>
            </a:endParaRPr>
          </a:p>
        </p:txBody>
      </p:sp>
      <p:sp>
        <p:nvSpPr>
          <p:cNvPr id="346" name="Google Shape;346;p26"/>
          <p:cNvSpPr txBox="1"/>
          <p:nvPr/>
        </p:nvSpPr>
        <p:spPr>
          <a:xfrm>
            <a:off x="1677381" y="38472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Raleway"/>
                <a:ea typeface="Raleway"/>
                <a:cs typeface="Raleway"/>
                <a:sym typeface="Raleway"/>
              </a:rPr>
              <a:t>Space use design</a:t>
            </a:r>
            <a:endParaRPr sz="1200">
              <a:solidFill>
                <a:schemeClr val="dk1"/>
              </a:solidFill>
              <a:latin typeface="Raleway"/>
              <a:ea typeface="Raleway"/>
              <a:cs typeface="Raleway"/>
              <a:sym typeface="Raleway"/>
            </a:endParaRPr>
          </a:p>
          <a:p>
            <a:pPr indent="0" lvl="0" marL="0" rtl="0" algn="ctr">
              <a:spcBef>
                <a:spcPts val="0"/>
              </a:spcBef>
              <a:spcAft>
                <a:spcPts val="0"/>
              </a:spcAft>
              <a:buNone/>
            </a:pPr>
            <a:r>
              <a:rPr lang="en" sz="1200">
                <a:solidFill>
                  <a:schemeClr val="dk1"/>
                </a:solidFill>
                <a:latin typeface="Raleway"/>
                <a:ea typeface="Raleway"/>
                <a:cs typeface="Raleway"/>
                <a:sym typeface="Raleway"/>
              </a:rPr>
              <a:t>Ideation, </a:t>
            </a:r>
            <a:r>
              <a:rPr lang="en" sz="1000">
                <a:solidFill>
                  <a:schemeClr val="dk1"/>
                </a:solidFill>
                <a:latin typeface="Raleway"/>
                <a:ea typeface="Raleway"/>
                <a:cs typeface="Raleway"/>
                <a:sym typeface="Raleway"/>
              </a:rPr>
              <a:t>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Raleway"/>
              <a:ea typeface="Raleway"/>
              <a:cs typeface="Raleway"/>
              <a:sym typeface="Raleway"/>
            </a:endParaRPr>
          </a:p>
        </p:txBody>
      </p:sp>
      <p:sp>
        <p:nvSpPr>
          <p:cNvPr id="347" name="Google Shape;347;p26"/>
          <p:cNvSpPr txBox="1"/>
          <p:nvPr/>
        </p:nvSpPr>
        <p:spPr>
          <a:xfrm>
            <a:off x="528378" y="1847564"/>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348" name="Google Shape;348;p26"/>
          <p:cNvSpPr txBox="1"/>
          <p:nvPr/>
        </p:nvSpPr>
        <p:spPr>
          <a:xfrm>
            <a:off x="515175" y="2514126"/>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349" name="Google Shape;349;p26"/>
          <p:cNvSpPr txBox="1"/>
          <p:nvPr/>
        </p:nvSpPr>
        <p:spPr>
          <a:xfrm>
            <a:off x="515175" y="3180687"/>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350" name="Google Shape;350;p26"/>
          <p:cNvSpPr txBox="1"/>
          <p:nvPr/>
        </p:nvSpPr>
        <p:spPr>
          <a:xfrm>
            <a:off x="515175" y="3847227"/>
            <a:ext cx="1149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sp>
        <p:nvSpPr>
          <p:cNvPr id="351" name="Google Shape;351;p26"/>
          <p:cNvSpPr txBox="1"/>
          <p:nvPr/>
        </p:nvSpPr>
        <p:spPr>
          <a:xfrm>
            <a:off x="4627731" y="118101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Raleway"/>
                <a:ea typeface="Raleway"/>
                <a:cs typeface="Raleway"/>
                <a:sym typeface="Raleway"/>
              </a:rPr>
              <a:t>Legal research - defining the scope of the study</a:t>
            </a:r>
            <a:endParaRPr sz="1200">
              <a:solidFill>
                <a:schemeClr val="dk1"/>
              </a:solidFill>
              <a:latin typeface="Raleway"/>
              <a:ea typeface="Raleway"/>
              <a:cs typeface="Raleway"/>
              <a:sym typeface="Raleway"/>
            </a:endParaRPr>
          </a:p>
        </p:txBody>
      </p:sp>
      <p:sp>
        <p:nvSpPr>
          <p:cNvPr id="352" name="Google Shape;352;p26"/>
          <p:cNvSpPr txBox="1"/>
          <p:nvPr/>
        </p:nvSpPr>
        <p:spPr>
          <a:xfrm>
            <a:off x="4627731" y="184756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53" name="Google Shape;353;p26"/>
          <p:cNvSpPr txBox="1"/>
          <p:nvPr/>
        </p:nvSpPr>
        <p:spPr>
          <a:xfrm>
            <a:off x="4627731" y="25141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Participating in transnacional meeting (Ghent)</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solidFill>
                <a:srgbClr val="999999"/>
              </a:solidFill>
              <a:latin typeface="Raleway"/>
              <a:ea typeface="Raleway"/>
              <a:cs typeface="Raleway"/>
              <a:sym typeface="Raleway"/>
            </a:endParaRPr>
          </a:p>
        </p:txBody>
      </p:sp>
      <p:sp>
        <p:nvSpPr>
          <p:cNvPr id="354" name="Google Shape;354;p26"/>
          <p:cNvSpPr txBox="1"/>
          <p:nvPr/>
        </p:nvSpPr>
        <p:spPr>
          <a:xfrm>
            <a:off x="4627731" y="3180682"/>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Raleway"/>
                <a:ea typeface="Raleway"/>
                <a:cs typeface="Raleway"/>
                <a:sym typeface="Raleway"/>
              </a:rPr>
              <a:t>Space use design</a:t>
            </a:r>
            <a:endParaRPr sz="1200">
              <a:solidFill>
                <a:schemeClr val="dk1"/>
              </a:solidFill>
              <a:latin typeface="Raleway"/>
              <a:ea typeface="Raleway"/>
              <a:cs typeface="Raleway"/>
              <a:sym typeface="Raleway"/>
            </a:endParaRPr>
          </a:p>
          <a:p>
            <a:pPr indent="0" lvl="0" marL="0" rtl="0" algn="ctr">
              <a:spcBef>
                <a:spcPts val="0"/>
              </a:spcBef>
              <a:spcAft>
                <a:spcPts val="0"/>
              </a:spcAft>
              <a:buNone/>
            </a:pPr>
            <a:r>
              <a:rPr lang="en" sz="1200">
                <a:solidFill>
                  <a:schemeClr val="dk1"/>
                </a:solidFill>
                <a:latin typeface="Raleway"/>
                <a:ea typeface="Raleway"/>
                <a:cs typeface="Raleway"/>
                <a:sym typeface="Raleway"/>
              </a:rPr>
              <a:t>ideation, needs assesment,  networking,  outreach, </a:t>
            </a:r>
            <a:r>
              <a:rPr lang="en" sz="1000">
                <a:solidFill>
                  <a:schemeClr val="dk1"/>
                </a:solidFill>
                <a:latin typeface="Raleway"/>
                <a:ea typeface="Raleway"/>
                <a:cs typeface="Raleway"/>
                <a:sym typeface="Raleway"/>
              </a:rPr>
              <a:t>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Raleway"/>
              <a:ea typeface="Raleway"/>
              <a:cs typeface="Raleway"/>
              <a:sym typeface="Raleway"/>
            </a:endParaRPr>
          </a:p>
        </p:txBody>
      </p:sp>
      <p:sp>
        <p:nvSpPr>
          <p:cNvPr id="355" name="Google Shape;355;p26"/>
          <p:cNvSpPr txBox="1"/>
          <p:nvPr/>
        </p:nvSpPr>
        <p:spPr>
          <a:xfrm>
            <a:off x="4627731" y="3847238"/>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aleway"/>
                <a:ea typeface="Raleway"/>
                <a:cs typeface="Raleway"/>
                <a:sym typeface="Raleway"/>
              </a:rPr>
              <a:t>Legal framework cocreation - creating an outline of the regulations for commons, </a:t>
            </a:r>
            <a:r>
              <a:rPr lang="en" sz="1000">
                <a:solidFill>
                  <a:schemeClr val="dk1"/>
                </a:solidFill>
                <a:latin typeface="Raleway"/>
                <a:ea typeface="Raleway"/>
                <a:cs typeface="Raleway"/>
                <a:sym typeface="Raleway"/>
              </a:rPr>
              <a:t>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56" name="Google Shape;356;p26"/>
          <p:cNvSpPr txBox="1"/>
          <p:nvPr/>
        </p:nvSpPr>
        <p:spPr>
          <a:xfrm>
            <a:off x="225997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4 - 8 Months</a:t>
            </a:r>
            <a:endParaRPr b="1" sz="1100">
              <a:latin typeface="Raleway"/>
              <a:ea typeface="Raleway"/>
              <a:cs typeface="Raleway"/>
              <a:sym typeface="Raleway"/>
            </a:endParaRPr>
          </a:p>
        </p:txBody>
      </p:sp>
      <p:sp>
        <p:nvSpPr>
          <p:cNvPr id="357" name="Google Shape;357;p26"/>
          <p:cNvSpPr txBox="1"/>
          <p:nvPr/>
        </p:nvSpPr>
        <p:spPr>
          <a:xfrm>
            <a:off x="521032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9 - 12</a:t>
            </a:r>
            <a:r>
              <a:rPr b="1" lang="en" sz="1100">
                <a:latin typeface="Raleway"/>
                <a:ea typeface="Raleway"/>
                <a:cs typeface="Raleway"/>
                <a:sym typeface="Raleway"/>
              </a:rPr>
              <a:t> Months</a:t>
            </a:r>
            <a:endParaRPr b="1" sz="1100">
              <a:latin typeface="Raleway"/>
              <a:ea typeface="Raleway"/>
              <a:cs typeface="Raleway"/>
              <a:sym typeface="Raleway"/>
            </a:endParaRPr>
          </a:p>
        </p:txBody>
      </p:sp>
      <p:cxnSp>
        <p:nvCxnSpPr>
          <p:cNvPr id="358" name="Google Shape;358;p26"/>
          <p:cNvCxnSpPr/>
          <p:nvPr/>
        </p:nvCxnSpPr>
        <p:spPr>
          <a:xfrm>
            <a:off x="7679175" y="1220675"/>
            <a:ext cx="0" cy="3251400"/>
          </a:xfrm>
          <a:prstGeom prst="straightConnector1">
            <a:avLst/>
          </a:prstGeom>
          <a:noFill/>
          <a:ln cap="flat" cmpd="sng" w="9525">
            <a:solidFill>
              <a:schemeClr val="dk2"/>
            </a:solidFill>
            <a:prstDash val="dash"/>
            <a:round/>
            <a:headEnd len="med" w="med" type="none"/>
            <a:tailEnd len="med" w="med" type="none"/>
          </a:ln>
        </p:spPr>
      </p:cxnSp>
      <p:sp>
        <p:nvSpPr>
          <p:cNvPr id="359" name="Google Shape;359;p26"/>
          <p:cNvSpPr txBox="1"/>
          <p:nvPr/>
        </p:nvSpPr>
        <p:spPr>
          <a:xfrm>
            <a:off x="7790150" y="1181025"/>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Raleway"/>
                <a:ea typeface="Raleway"/>
                <a:cs typeface="Raleway"/>
                <a:sym typeface="Raleway"/>
              </a:rPr>
              <a:t>Documentation for renovation</a:t>
            </a:r>
            <a:endParaRPr sz="12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60" name="Google Shape;360;p26"/>
          <p:cNvSpPr txBox="1"/>
          <p:nvPr/>
        </p:nvSpPr>
        <p:spPr>
          <a:xfrm>
            <a:off x="7790150" y="1847581"/>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61" name="Google Shape;361;p26"/>
          <p:cNvSpPr txBox="1"/>
          <p:nvPr/>
        </p:nvSpPr>
        <p:spPr>
          <a:xfrm>
            <a:off x="7790150" y="2514138"/>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62" name="Google Shape;362;p26"/>
          <p:cNvSpPr txBox="1"/>
          <p:nvPr/>
        </p:nvSpPr>
        <p:spPr>
          <a:xfrm>
            <a:off x="7790150" y="3180694"/>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63" name="Google Shape;363;p26"/>
          <p:cNvSpPr txBox="1"/>
          <p:nvPr/>
        </p:nvSpPr>
        <p:spPr>
          <a:xfrm>
            <a:off x="7790150" y="3847250"/>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64" name="Google Shape;364;p26"/>
          <p:cNvSpPr txBox="1"/>
          <p:nvPr/>
        </p:nvSpPr>
        <p:spPr>
          <a:xfrm>
            <a:off x="7677200" y="4513800"/>
            <a:ext cx="15243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(Use if you have extra phases)</a:t>
            </a:r>
            <a:endParaRPr b="1" sz="1100">
              <a:latin typeface="Raleway"/>
              <a:ea typeface="Raleway"/>
              <a:cs typeface="Raleway"/>
              <a:sym typeface="Raleway"/>
            </a:endParaRPr>
          </a:p>
        </p:txBody>
      </p:sp>
      <p:sp>
        <p:nvSpPr>
          <p:cNvPr id="365" name="Google Shape;365;p26"/>
          <p:cNvSpPr txBox="1"/>
          <p:nvPr/>
        </p:nvSpPr>
        <p:spPr>
          <a:xfrm>
            <a:off x="4403475" y="-2375"/>
            <a:ext cx="42573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boxes below, briefly describe the actions done by each stakeholder during this phase, using just a few words.</a:t>
            </a:r>
            <a:endParaRPr b="1" sz="1100">
              <a:latin typeface="Raleway"/>
              <a:ea typeface="Raleway"/>
              <a:cs typeface="Raleway"/>
              <a:sym typeface="Raleway"/>
            </a:endParaRPr>
          </a:p>
        </p:txBody>
      </p:sp>
      <p:sp>
        <p:nvSpPr>
          <p:cNvPr id="366" name="Google Shape;366;p26"/>
          <p:cNvSpPr/>
          <p:nvPr/>
        </p:nvSpPr>
        <p:spPr>
          <a:xfrm>
            <a:off x="4592925" y="1341675"/>
            <a:ext cx="1105500" cy="984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After ghent meeting, lawyer in the Ghent meeting</a:t>
            </a:r>
            <a:endParaRPr sz="1000"/>
          </a:p>
        </p:txBody>
      </p:sp>
      <p:cxnSp>
        <p:nvCxnSpPr>
          <p:cNvPr id="367" name="Google Shape;367;p26"/>
          <p:cNvCxnSpPr>
            <a:stCxn id="352" idx="0"/>
          </p:cNvCxnSpPr>
          <p:nvPr/>
        </p:nvCxnSpPr>
        <p:spPr>
          <a:xfrm flipH="1">
            <a:off x="3071331" y="1847569"/>
            <a:ext cx="3014100" cy="1085100"/>
          </a:xfrm>
          <a:prstGeom prst="straightConnector1">
            <a:avLst/>
          </a:prstGeom>
          <a:noFill/>
          <a:ln cap="flat" cmpd="sng" w="9525">
            <a:solidFill>
              <a:schemeClr val="dk2"/>
            </a:solidFill>
            <a:prstDash val="solid"/>
            <a:round/>
            <a:headEnd len="med" w="med" type="none"/>
            <a:tailEnd len="med" w="med" type="none"/>
          </a:ln>
        </p:spPr>
      </p:cxnSp>
      <p:cxnSp>
        <p:nvCxnSpPr>
          <p:cNvPr id="368" name="Google Shape;368;p26"/>
          <p:cNvCxnSpPr>
            <a:stCxn id="352" idx="0"/>
          </p:cNvCxnSpPr>
          <p:nvPr/>
        </p:nvCxnSpPr>
        <p:spPr>
          <a:xfrm flipH="1">
            <a:off x="3561531" y="1847569"/>
            <a:ext cx="2523900" cy="1602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7"/>
          <p:cNvSpPr txBox="1"/>
          <p:nvPr/>
        </p:nvSpPr>
        <p:spPr>
          <a:xfrm>
            <a:off x="74900" y="-43275"/>
            <a:ext cx="7608600" cy="68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Raleway Thin"/>
                <a:ea typeface="Raleway Thin"/>
                <a:cs typeface="Raleway Thin"/>
                <a:sym typeface="Raleway Thin"/>
              </a:rPr>
              <a:t>Transfer Journey Mapping</a:t>
            </a:r>
            <a:endParaRPr sz="2400">
              <a:latin typeface="Raleway Thin"/>
              <a:ea typeface="Raleway Thin"/>
              <a:cs typeface="Raleway Thin"/>
              <a:sym typeface="Raleway Thin"/>
            </a:endParaRPr>
          </a:p>
          <a:p>
            <a:pPr indent="0" lvl="0" marL="0" rtl="0" algn="l">
              <a:lnSpc>
                <a:spcPct val="115000"/>
              </a:lnSpc>
              <a:spcBef>
                <a:spcPts val="0"/>
              </a:spcBef>
              <a:spcAft>
                <a:spcPts val="0"/>
              </a:spcAft>
              <a:buNone/>
            </a:pPr>
            <a:r>
              <a:rPr b="1" lang="en" sz="1800">
                <a:latin typeface="Raleway"/>
                <a:ea typeface="Raleway"/>
                <a:cs typeface="Raleway"/>
                <a:sym typeface="Raleway"/>
              </a:rPr>
              <a:t>Learning Period and Training to Sharing (13-24 Months)</a:t>
            </a:r>
            <a:endParaRPr b="1" sz="1800">
              <a:latin typeface="Raleway"/>
              <a:ea typeface="Raleway"/>
              <a:cs typeface="Raleway"/>
              <a:sym typeface="Raleway"/>
            </a:endParaRPr>
          </a:p>
        </p:txBody>
      </p:sp>
      <p:sp>
        <p:nvSpPr>
          <p:cNvPr id="374" name="Google Shape;374;p27"/>
          <p:cNvSpPr txBox="1"/>
          <p:nvPr/>
        </p:nvSpPr>
        <p:spPr>
          <a:xfrm rot="-5400000">
            <a:off x="-1384750"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375" name="Google Shape;375;p27"/>
          <p:cNvSpPr txBox="1"/>
          <p:nvPr/>
        </p:nvSpPr>
        <p:spPr>
          <a:xfrm>
            <a:off x="528227" y="11810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376" name="Google Shape;376;p27"/>
          <p:cNvSpPr txBox="1"/>
          <p:nvPr/>
        </p:nvSpPr>
        <p:spPr>
          <a:xfrm>
            <a:off x="74900" y="755425"/>
            <a:ext cx="90135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 (13-24 Months)</a:t>
            </a:r>
            <a:endParaRPr>
              <a:solidFill>
                <a:srgbClr val="FFFFFF"/>
              </a:solidFill>
              <a:latin typeface="Raleway Thin"/>
              <a:ea typeface="Raleway Thin"/>
              <a:cs typeface="Raleway Thin"/>
              <a:sym typeface="Raleway Thin"/>
            </a:endParaRPr>
          </a:p>
        </p:txBody>
      </p:sp>
      <p:sp>
        <p:nvSpPr>
          <p:cNvPr id="377" name="Google Shape;377;p27"/>
          <p:cNvSpPr txBox="1"/>
          <p:nvPr/>
        </p:nvSpPr>
        <p:spPr>
          <a:xfrm>
            <a:off x="1677381" y="118100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Community Balance transfer, </a:t>
            </a:r>
            <a:r>
              <a:rPr lang="en" sz="1000">
                <a:solidFill>
                  <a:schemeClr val="dk1"/>
                </a:solidFill>
                <a:latin typeface="Raleway"/>
                <a:ea typeface="Raleway"/>
                <a:cs typeface="Raleway"/>
                <a:sym typeface="Raleway"/>
              </a:rPr>
              <a:t>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78" name="Google Shape;378;p27"/>
          <p:cNvSpPr txBox="1"/>
          <p:nvPr/>
        </p:nvSpPr>
        <p:spPr>
          <a:xfrm>
            <a:off x="1677381" y="1847556"/>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79" name="Google Shape;379;p27"/>
          <p:cNvSpPr txBox="1"/>
          <p:nvPr/>
        </p:nvSpPr>
        <p:spPr>
          <a:xfrm>
            <a:off x="1677381" y="251411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aleway"/>
                <a:ea typeface="Raleway"/>
                <a:cs typeface="Raleway"/>
                <a:sym typeface="Raleway"/>
              </a:rPr>
              <a:t>Community Balance transfer - methodology, 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80" name="Google Shape;380;p27"/>
          <p:cNvSpPr txBox="1"/>
          <p:nvPr/>
        </p:nvSpPr>
        <p:spPr>
          <a:xfrm>
            <a:off x="1677381" y="318066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aleway"/>
                <a:ea typeface="Raleway"/>
                <a:cs typeface="Raleway"/>
                <a:sym typeface="Raleway"/>
              </a:rPr>
              <a:t>Community Balance transfer - insight, 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81" name="Google Shape;381;p27"/>
          <p:cNvSpPr txBox="1"/>
          <p:nvPr/>
        </p:nvSpPr>
        <p:spPr>
          <a:xfrm>
            <a:off x="1677381" y="38472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aleway"/>
                <a:ea typeface="Raleway"/>
                <a:cs typeface="Raleway"/>
                <a:sym typeface="Raleway"/>
              </a:rPr>
              <a:t>Community Balance transfer - insight, Participating in ULG meetings </a:t>
            </a:r>
            <a:endParaRPr sz="1000">
              <a:solidFill>
                <a:schemeClr val="dk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 </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solidFill>
                <a:srgbClr val="999999"/>
              </a:solidFill>
              <a:latin typeface="Raleway"/>
              <a:ea typeface="Raleway"/>
              <a:cs typeface="Raleway"/>
              <a:sym typeface="Raleway"/>
            </a:endParaRPr>
          </a:p>
        </p:txBody>
      </p:sp>
      <p:sp>
        <p:nvSpPr>
          <p:cNvPr id="382" name="Google Shape;382;p27"/>
          <p:cNvSpPr txBox="1"/>
          <p:nvPr/>
        </p:nvSpPr>
        <p:spPr>
          <a:xfrm>
            <a:off x="528377" y="1847564"/>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383" name="Google Shape;383;p27"/>
          <p:cNvSpPr txBox="1"/>
          <p:nvPr/>
        </p:nvSpPr>
        <p:spPr>
          <a:xfrm>
            <a:off x="515175" y="25141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384" name="Google Shape;384;p27"/>
          <p:cNvSpPr txBox="1"/>
          <p:nvPr/>
        </p:nvSpPr>
        <p:spPr>
          <a:xfrm>
            <a:off x="515175" y="3180686"/>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385" name="Google Shape;385;p27"/>
          <p:cNvSpPr txBox="1"/>
          <p:nvPr/>
        </p:nvSpPr>
        <p:spPr>
          <a:xfrm>
            <a:off x="515175" y="3847225"/>
            <a:ext cx="1149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cxnSp>
        <p:nvCxnSpPr>
          <p:cNvPr id="386" name="Google Shape;386;p27"/>
          <p:cNvCxnSpPr/>
          <p:nvPr/>
        </p:nvCxnSpPr>
        <p:spPr>
          <a:xfrm>
            <a:off x="7679175" y="1220675"/>
            <a:ext cx="0" cy="3251400"/>
          </a:xfrm>
          <a:prstGeom prst="straightConnector1">
            <a:avLst/>
          </a:prstGeom>
          <a:noFill/>
          <a:ln cap="flat" cmpd="sng" w="9525">
            <a:solidFill>
              <a:schemeClr val="dk2"/>
            </a:solidFill>
            <a:prstDash val="dash"/>
            <a:round/>
            <a:headEnd len="med" w="med" type="none"/>
            <a:tailEnd len="med" w="med" type="none"/>
          </a:ln>
        </p:spPr>
      </p:cxnSp>
      <p:sp>
        <p:nvSpPr>
          <p:cNvPr id="387" name="Google Shape;387;p27"/>
          <p:cNvSpPr txBox="1"/>
          <p:nvPr/>
        </p:nvSpPr>
        <p:spPr>
          <a:xfrm>
            <a:off x="7790150" y="1181025"/>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88" name="Google Shape;388;p27"/>
          <p:cNvSpPr txBox="1"/>
          <p:nvPr/>
        </p:nvSpPr>
        <p:spPr>
          <a:xfrm>
            <a:off x="7790150" y="1847581"/>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89" name="Google Shape;389;p27"/>
          <p:cNvSpPr txBox="1"/>
          <p:nvPr/>
        </p:nvSpPr>
        <p:spPr>
          <a:xfrm>
            <a:off x="7790150" y="2514138"/>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90" name="Google Shape;390;p27"/>
          <p:cNvSpPr txBox="1"/>
          <p:nvPr/>
        </p:nvSpPr>
        <p:spPr>
          <a:xfrm>
            <a:off x="7790150" y="3180694"/>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91" name="Google Shape;391;p27"/>
          <p:cNvSpPr txBox="1"/>
          <p:nvPr/>
        </p:nvSpPr>
        <p:spPr>
          <a:xfrm>
            <a:off x="7790150" y="3847250"/>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92" name="Google Shape;392;p27"/>
          <p:cNvSpPr txBox="1"/>
          <p:nvPr/>
        </p:nvSpPr>
        <p:spPr>
          <a:xfrm>
            <a:off x="7677200" y="4513800"/>
            <a:ext cx="15243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(Use if you have extra phases)</a:t>
            </a:r>
            <a:endParaRPr b="1" sz="1100">
              <a:latin typeface="Raleway"/>
              <a:ea typeface="Raleway"/>
              <a:cs typeface="Raleway"/>
              <a:sym typeface="Raleway"/>
            </a:endParaRPr>
          </a:p>
        </p:txBody>
      </p:sp>
      <p:sp>
        <p:nvSpPr>
          <p:cNvPr id="393" name="Google Shape;393;p27"/>
          <p:cNvSpPr txBox="1"/>
          <p:nvPr/>
        </p:nvSpPr>
        <p:spPr>
          <a:xfrm>
            <a:off x="4860675" y="-78575"/>
            <a:ext cx="42573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boxes </a:t>
            </a:r>
            <a:r>
              <a:rPr b="1" lang="en" sz="1100">
                <a:solidFill>
                  <a:schemeClr val="dk1"/>
                </a:solidFill>
                <a:highlight>
                  <a:srgbClr val="FFFFFF"/>
                </a:highlight>
                <a:latin typeface="Raleway"/>
                <a:ea typeface="Raleway"/>
                <a:cs typeface="Raleway"/>
                <a:sym typeface="Raleway"/>
              </a:rPr>
              <a:t>below</a:t>
            </a:r>
            <a:r>
              <a:rPr b="1" lang="en" sz="1100">
                <a:solidFill>
                  <a:schemeClr val="dk1"/>
                </a:solidFill>
                <a:highlight>
                  <a:srgbClr val="FFFFFF"/>
                </a:highlight>
                <a:latin typeface="Raleway"/>
                <a:ea typeface="Raleway"/>
                <a:cs typeface="Raleway"/>
                <a:sym typeface="Raleway"/>
              </a:rPr>
              <a:t>, briefly describe the actions done by each stakeholder during this phase, using just a few words.</a:t>
            </a:r>
            <a:endParaRPr b="1" sz="1100">
              <a:latin typeface="Raleway"/>
              <a:ea typeface="Raleway"/>
              <a:cs typeface="Raleway"/>
              <a:sym typeface="Raleway"/>
            </a:endParaRPr>
          </a:p>
        </p:txBody>
      </p:sp>
      <p:sp>
        <p:nvSpPr>
          <p:cNvPr id="394" name="Google Shape;394;p27"/>
          <p:cNvSpPr txBox="1"/>
          <p:nvPr/>
        </p:nvSpPr>
        <p:spPr>
          <a:xfrm>
            <a:off x="4678281" y="117666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95" name="Google Shape;395;p27"/>
          <p:cNvSpPr txBox="1"/>
          <p:nvPr/>
        </p:nvSpPr>
        <p:spPr>
          <a:xfrm>
            <a:off x="4678281" y="184321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latin typeface="Raleway"/>
                <a:ea typeface="Raleway"/>
                <a:cs typeface="Raleway"/>
                <a:sym typeface="Raleway"/>
              </a:rPr>
              <a:t>Asset </a:t>
            </a:r>
            <a:r>
              <a:rPr lang="en" sz="1000">
                <a:latin typeface="Raleway"/>
                <a:ea typeface="Raleway"/>
                <a:cs typeface="Raleway"/>
                <a:sym typeface="Raleway"/>
              </a:rPr>
              <a:t>branding</a:t>
            </a:r>
            <a:r>
              <a:rPr lang="en" sz="1000">
                <a:latin typeface="Raleway"/>
                <a:ea typeface="Raleway"/>
                <a:cs typeface="Raleway"/>
                <a:sym typeface="Raleway"/>
              </a:rPr>
              <a:t> design </a:t>
            </a:r>
            <a:endParaRPr sz="1000">
              <a:latin typeface="Raleway"/>
              <a:ea typeface="Raleway"/>
              <a:cs typeface="Raleway"/>
              <a:sym typeface="Raleway"/>
            </a:endParaRPr>
          </a:p>
        </p:txBody>
      </p:sp>
      <p:sp>
        <p:nvSpPr>
          <p:cNvPr id="396" name="Google Shape;396;p27"/>
          <p:cNvSpPr txBox="1"/>
          <p:nvPr/>
        </p:nvSpPr>
        <p:spPr>
          <a:xfrm>
            <a:off x="4678281" y="250977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97" name="Google Shape;397;p27"/>
          <p:cNvSpPr txBox="1"/>
          <p:nvPr/>
        </p:nvSpPr>
        <p:spPr>
          <a:xfrm>
            <a:off x="4678281" y="3176332"/>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98" name="Google Shape;398;p27"/>
          <p:cNvSpPr txBox="1"/>
          <p:nvPr/>
        </p:nvSpPr>
        <p:spPr>
          <a:xfrm>
            <a:off x="4678281" y="3842888"/>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399" name="Google Shape;399;p27"/>
          <p:cNvSpPr txBox="1"/>
          <p:nvPr/>
        </p:nvSpPr>
        <p:spPr>
          <a:xfrm>
            <a:off x="225997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13 - 16 Months</a:t>
            </a:r>
            <a:endParaRPr b="1" sz="1100">
              <a:latin typeface="Raleway"/>
              <a:ea typeface="Raleway"/>
              <a:cs typeface="Raleway"/>
              <a:sym typeface="Raleway"/>
            </a:endParaRPr>
          </a:p>
        </p:txBody>
      </p:sp>
      <p:sp>
        <p:nvSpPr>
          <p:cNvPr id="400" name="Google Shape;400;p27"/>
          <p:cNvSpPr txBox="1"/>
          <p:nvPr/>
        </p:nvSpPr>
        <p:spPr>
          <a:xfrm>
            <a:off x="521032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17 </a:t>
            </a:r>
            <a:r>
              <a:rPr b="1" lang="en" sz="1100">
                <a:latin typeface="Raleway"/>
                <a:ea typeface="Raleway"/>
                <a:cs typeface="Raleway"/>
                <a:sym typeface="Raleway"/>
              </a:rPr>
              <a:t>- 20 Months</a:t>
            </a:r>
            <a:endParaRPr b="1" sz="1100">
              <a:latin typeface="Raleway"/>
              <a:ea typeface="Raleway"/>
              <a:cs typeface="Raleway"/>
              <a:sym typeface="Raleway"/>
            </a:endParaRPr>
          </a:p>
        </p:txBody>
      </p:sp>
      <p:sp>
        <p:nvSpPr>
          <p:cNvPr id="401" name="Google Shape;401;p27"/>
          <p:cNvSpPr/>
          <p:nvPr/>
        </p:nvSpPr>
        <p:spPr>
          <a:xfrm>
            <a:off x="590850" y="905700"/>
            <a:ext cx="2045700" cy="15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Procedure</a:t>
            </a:r>
            <a:r>
              <a:rPr lang="en" sz="1000"/>
              <a:t> with the building take long and so deciding to work on the </a:t>
            </a:r>
            <a:r>
              <a:rPr lang="en" sz="1000"/>
              <a:t>neighbourhood</a:t>
            </a:r>
            <a:r>
              <a:rPr lang="en" sz="1000"/>
              <a:t> community houses</a:t>
            </a:r>
            <a:endParaRPr sz="1000"/>
          </a:p>
        </p:txBody>
      </p:sp>
      <p:sp>
        <p:nvSpPr>
          <p:cNvPr id="402" name="Google Shape;402;p27"/>
          <p:cNvSpPr/>
          <p:nvPr/>
        </p:nvSpPr>
        <p:spPr>
          <a:xfrm>
            <a:off x="3164625" y="1806088"/>
            <a:ext cx="2045700" cy="15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The interest of ULG is getting low </a:t>
            </a:r>
            <a:r>
              <a:rPr lang="en" sz="1000"/>
              <a:t>because</a:t>
            </a:r>
            <a:r>
              <a:rPr lang="en" sz="1000"/>
              <a:t> of the timing. It is important to keep them engaged.</a:t>
            </a:r>
            <a:endParaRPr sz="1000"/>
          </a:p>
        </p:txBody>
      </p:sp>
      <p:sp>
        <p:nvSpPr>
          <p:cNvPr id="403" name="Google Shape;403;p27"/>
          <p:cNvSpPr/>
          <p:nvPr/>
        </p:nvSpPr>
        <p:spPr>
          <a:xfrm>
            <a:off x="5958675" y="2960301"/>
            <a:ext cx="1793700" cy="164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Plan B was the outside of the </a:t>
            </a:r>
            <a:r>
              <a:rPr lang="en" sz="1000"/>
              <a:t>building</a:t>
            </a:r>
            <a:r>
              <a:rPr lang="en" sz="1000"/>
              <a:t> affected by COVID pandemic</a:t>
            </a:r>
            <a:endParaRPr sz="1000"/>
          </a:p>
        </p:txBody>
      </p:sp>
      <p:sp>
        <p:nvSpPr>
          <p:cNvPr id="404" name="Google Shape;404;p27"/>
          <p:cNvSpPr/>
          <p:nvPr/>
        </p:nvSpPr>
        <p:spPr>
          <a:xfrm>
            <a:off x="6697575" y="1068726"/>
            <a:ext cx="1793700" cy="164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More difficult to involve ULG</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8"/>
          <p:cNvSpPr txBox="1"/>
          <p:nvPr/>
        </p:nvSpPr>
        <p:spPr>
          <a:xfrm>
            <a:off x="74900" y="-43275"/>
            <a:ext cx="7608600" cy="68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Raleway Thin"/>
                <a:ea typeface="Raleway Thin"/>
                <a:cs typeface="Raleway Thin"/>
                <a:sym typeface="Raleway Thin"/>
              </a:rPr>
              <a:t>Transfer Journey Mapping</a:t>
            </a:r>
            <a:endParaRPr sz="2400">
              <a:latin typeface="Raleway Thin"/>
              <a:ea typeface="Raleway Thin"/>
              <a:cs typeface="Raleway Thin"/>
              <a:sym typeface="Raleway Thin"/>
            </a:endParaRPr>
          </a:p>
          <a:p>
            <a:pPr indent="0" lvl="0" marL="0" rtl="0" algn="l">
              <a:lnSpc>
                <a:spcPct val="115000"/>
              </a:lnSpc>
              <a:spcBef>
                <a:spcPts val="0"/>
              </a:spcBef>
              <a:spcAft>
                <a:spcPts val="0"/>
              </a:spcAft>
              <a:buNone/>
            </a:pPr>
            <a:r>
              <a:rPr b="1" lang="en" sz="1800">
                <a:latin typeface="Raleway"/>
                <a:ea typeface="Raleway"/>
                <a:cs typeface="Raleway"/>
                <a:sym typeface="Raleway"/>
              </a:rPr>
              <a:t>Learning Period and Training to Sharing (13-24 Months)</a:t>
            </a:r>
            <a:endParaRPr b="1" sz="1800">
              <a:latin typeface="Raleway"/>
              <a:ea typeface="Raleway"/>
              <a:cs typeface="Raleway"/>
              <a:sym typeface="Raleway"/>
            </a:endParaRPr>
          </a:p>
        </p:txBody>
      </p:sp>
      <p:sp>
        <p:nvSpPr>
          <p:cNvPr id="410" name="Google Shape;410;p28"/>
          <p:cNvSpPr txBox="1"/>
          <p:nvPr/>
        </p:nvSpPr>
        <p:spPr>
          <a:xfrm rot="-5400000">
            <a:off x="-1384750"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411" name="Google Shape;411;p28"/>
          <p:cNvSpPr txBox="1"/>
          <p:nvPr/>
        </p:nvSpPr>
        <p:spPr>
          <a:xfrm>
            <a:off x="528227" y="11810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412" name="Google Shape;412;p28"/>
          <p:cNvSpPr txBox="1"/>
          <p:nvPr/>
        </p:nvSpPr>
        <p:spPr>
          <a:xfrm>
            <a:off x="74900" y="755425"/>
            <a:ext cx="90135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 (13-24 Months)</a:t>
            </a:r>
            <a:endParaRPr>
              <a:solidFill>
                <a:srgbClr val="FFFFFF"/>
              </a:solidFill>
              <a:latin typeface="Raleway Thin"/>
              <a:ea typeface="Raleway Thin"/>
              <a:cs typeface="Raleway Thin"/>
              <a:sym typeface="Raleway Thin"/>
            </a:endParaRPr>
          </a:p>
        </p:txBody>
      </p:sp>
      <p:sp>
        <p:nvSpPr>
          <p:cNvPr id="413" name="Google Shape;413;p28"/>
          <p:cNvSpPr txBox="1"/>
          <p:nvPr/>
        </p:nvSpPr>
        <p:spPr>
          <a:xfrm>
            <a:off x="1677381" y="118100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14" name="Google Shape;414;p28"/>
          <p:cNvSpPr txBox="1"/>
          <p:nvPr/>
        </p:nvSpPr>
        <p:spPr>
          <a:xfrm>
            <a:off x="1677381" y="1847556"/>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15" name="Google Shape;415;p28"/>
          <p:cNvSpPr txBox="1"/>
          <p:nvPr/>
        </p:nvSpPr>
        <p:spPr>
          <a:xfrm>
            <a:off x="1677381" y="2505438"/>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16" name="Google Shape;416;p28"/>
          <p:cNvSpPr txBox="1"/>
          <p:nvPr/>
        </p:nvSpPr>
        <p:spPr>
          <a:xfrm>
            <a:off x="1677381" y="3171994"/>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17" name="Google Shape;417;p28"/>
          <p:cNvSpPr txBox="1"/>
          <p:nvPr/>
        </p:nvSpPr>
        <p:spPr>
          <a:xfrm>
            <a:off x="1677381" y="383855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18" name="Google Shape;418;p28"/>
          <p:cNvSpPr txBox="1"/>
          <p:nvPr/>
        </p:nvSpPr>
        <p:spPr>
          <a:xfrm>
            <a:off x="528377" y="1847564"/>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419" name="Google Shape;419;p28"/>
          <p:cNvSpPr txBox="1"/>
          <p:nvPr/>
        </p:nvSpPr>
        <p:spPr>
          <a:xfrm>
            <a:off x="515175" y="25141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420" name="Google Shape;420;p28"/>
          <p:cNvSpPr txBox="1"/>
          <p:nvPr/>
        </p:nvSpPr>
        <p:spPr>
          <a:xfrm>
            <a:off x="515175" y="3180686"/>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421" name="Google Shape;421;p28"/>
          <p:cNvSpPr txBox="1"/>
          <p:nvPr/>
        </p:nvSpPr>
        <p:spPr>
          <a:xfrm>
            <a:off x="515175" y="3847225"/>
            <a:ext cx="1149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cxnSp>
        <p:nvCxnSpPr>
          <p:cNvPr id="422" name="Google Shape;422;p28"/>
          <p:cNvCxnSpPr/>
          <p:nvPr/>
        </p:nvCxnSpPr>
        <p:spPr>
          <a:xfrm>
            <a:off x="7679175" y="1220675"/>
            <a:ext cx="0" cy="3251400"/>
          </a:xfrm>
          <a:prstGeom prst="straightConnector1">
            <a:avLst/>
          </a:prstGeom>
          <a:noFill/>
          <a:ln cap="flat" cmpd="sng" w="9525">
            <a:solidFill>
              <a:schemeClr val="dk2"/>
            </a:solidFill>
            <a:prstDash val="dash"/>
            <a:round/>
            <a:headEnd len="med" w="med" type="none"/>
            <a:tailEnd len="med" w="med" type="none"/>
          </a:ln>
        </p:spPr>
      </p:cxnSp>
      <p:sp>
        <p:nvSpPr>
          <p:cNvPr id="423" name="Google Shape;423;p28"/>
          <p:cNvSpPr txBox="1"/>
          <p:nvPr/>
        </p:nvSpPr>
        <p:spPr>
          <a:xfrm>
            <a:off x="7790150" y="1181025"/>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24" name="Google Shape;424;p28"/>
          <p:cNvSpPr txBox="1"/>
          <p:nvPr/>
        </p:nvSpPr>
        <p:spPr>
          <a:xfrm>
            <a:off x="7790150" y="1847581"/>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25" name="Google Shape;425;p28"/>
          <p:cNvSpPr txBox="1"/>
          <p:nvPr/>
        </p:nvSpPr>
        <p:spPr>
          <a:xfrm>
            <a:off x="7790150" y="2514138"/>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26" name="Google Shape;426;p28"/>
          <p:cNvSpPr txBox="1"/>
          <p:nvPr/>
        </p:nvSpPr>
        <p:spPr>
          <a:xfrm>
            <a:off x="7790150" y="3180694"/>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27" name="Google Shape;427;p28"/>
          <p:cNvSpPr txBox="1"/>
          <p:nvPr/>
        </p:nvSpPr>
        <p:spPr>
          <a:xfrm>
            <a:off x="7790150" y="3847250"/>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28" name="Google Shape;428;p28"/>
          <p:cNvSpPr txBox="1"/>
          <p:nvPr/>
        </p:nvSpPr>
        <p:spPr>
          <a:xfrm>
            <a:off x="7677200" y="4513800"/>
            <a:ext cx="15243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(Use if you have extra phases)</a:t>
            </a:r>
            <a:endParaRPr b="1" sz="1100">
              <a:latin typeface="Raleway"/>
              <a:ea typeface="Raleway"/>
              <a:cs typeface="Raleway"/>
              <a:sym typeface="Raleway"/>
            </a:endParaRPr>
          </a:p>
        </p:txBody>
      </p:sp>
      <p:sp>
        <p:nvSpPr>
          <p:cNvPr id="429" name="Google Shape;429;p28"/>
          <p:cNvSpPr txBox="1"/>
          <p:nvPr/>
        </p:nvSpPr>
        <p:spPr>
          <a:xfrm>
            <a:off x="4860675" y="-78575"/>
            <a:ext cx="42573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boxes below, briefly describe the actions done by each stakeholder during this phase, using just a few words.</a:t>
            </a:r>
            <a:endParaRPr b="1" sz="1100">
              <a:latin typeface="Raleway"/>
              <a:ea typeface="Raleway"/>
              <a:cs typeface="Raleway"/>
              <a:sym typeface="Raleway"/>
            </a:endParaRPr>
          </a:p>
        </p:txBody>
      </p:sp>
      <p:sp>
        <p:nvSpPr>
          <p:cNvPr id="430" name="Google Shape;430;p28"/>
          <p:cNvSpPr txBox="1"/>
          <p:nvPr/>
        </p:nvSpPr>
        <p:spPr>
          <a:xfrm>
            <a:off x="225997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21</a:t>
            </a:r>
            <a:r>
              <a:rPr b="1" lang="en" sz="1100">
                <a:latin typeface="Raleway"/>
                <a:ea typeface="Raleway"/>
                <a:cs typeface="Raleway"/>
                <a:sym typeface="Raleway"/>
              </a:rPr>
              <a:t> - 24 Months</a:t>
            </a:r>
            <a:endParaRPr b="1" sz="1100">
              <a:latin typeface="Raleway"/>
              <a:ea typeface="Raleway"/>
              <a:cs typeface="Raleway"/>
              <a:sym typeface="Raleway"/>
            </a:endParaRPr>
          </a:p>
        </p:txBody>
      </p:sp>
      <p:sp>
        <p:nvSpPr>
          <p:cNvPr id="431" name="Google Shape;431;p28"/>
          <p:cNvSpPr/>
          <p:nvPr/>
        </p:nvSpPr>
        <p:spPr>
          <a:xfrm>
            <a:off x="3322175" y="1335051"/>
            <a:ext cx="1793700" cy="164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Horizon 2020, March 2020</a:t>
            </a:r>
            <a:endParaRPr sz="1000"/>
          </a:p>
        </p:txBody>
      </p:sp>
      <p:sp>
        <p:nvSpPr>
          <p:cNvPr id="432" name="Google Shape;432;p28"/>
          <p:cNvSpPr/>
          <p:nvPr/>
        </p:nvSpPr>
        <p:spPr>
          <a:xfrm>
            <a:off x="3322175" y="2697151"/>
            <a:ext cx="1793700" cy="164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COVID has positive impact on organisation </a:t>
            </a:r>
            <a:endParaRPr sz="1000"/>
          </a:p>
        </p:txBody>
      </p:sp>
      <p:sp>
        <p:nvSpPr>
          <p:cNvPr id="433" name="Google Shape;433;p28"/>
          <p:cNvSpPr/>
          <p:nvPr/>
        </p:nvSpPr>
        <p:spPr>
          <a:xfrm>
            <a:off x="4704950" y="2738551"/>
            <a:ext cx="1793700" cy="164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Donations, fostering coalitions, collective actions, co- financed</a:t>
            </a:r>
            <a:endParaRPr sz="1000"/>
          </a:p>
        </p:txBody>
      </p:sp>
      <p:sp>
        <p:nvSpPr>
          <p:cNvPr id="434" name="Google Shape;434;p28"/>
          <p:cNvSpPr/>
          <p:nvPr/>
        </p:nvSpPr>
        <p:spPr>
          <a:xfrm>
            <a:off x="5939725" y="2571751"/>
            <a:ext cx="1793700" cy="164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More </a:t>
            </a:r>
            <a:r>
              <a:rPr lang="en" sz="1000"/>
              <a:t>autonomous</a:t>
            </a:r>
            <a:r>
              <a:rPr lang="en" sz="1000"/>
              <a:t> in decision making</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9"/>
          <p:cNvSpPr txBox="1"/>
          <p:nvPr/>
        </p:nvSpPr>
        <p:spPr>
          <a:xfrm>
            <a:off x="74900" y="-43275"/>
            <a:ext cx="7608600" cy="68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Raleway Thin"/>
                <a:ea typeface="Raleway Thin"/>
                <a:cs typeface="Raleway Thin"/>
                <a:sym typeface="Raleway Thin"/>
              </a:rPr>
              <a:t>Transfer Journey Mapping</a:t>
            </a:r>
            <a:r>
              <a:rPr lang="en" sz="2400">
                <a:latin typeface="Raleway Thin"/>
                <a:ea typeface="Raleway Thin"/>
                <a:cs typeface="Raleway Thin"/>
                <a:sym typeface="Raleway Thin"/>
              </a:rPr>
              <a:t> </a:t>
            </a:r>
            <a:endParaRPr sz="2400">
              <a:latin typeface="Raleway Thin"/>
              <a:ea typeface="Raleway Thin"/>
              <a:cs typeface="Raleway Thin"/>
              <a:sym typeface="Raleway Thin"/>
            </a:endParaRPr>
          </a:p>
          <a:p>
            <a:pPr indent="0" lvl="0" marL="0" rtl="0" algn="l">
              <a:lnSpc>
                <a:spcPct val="115000"/>
              </a:lnSpc>
              <a:spcBef>
                <a:spcPts val="0"/>
              </a:spcBef>
              <a:spcAft>
                <a:spcPts val="0"/>
              </a:spcAft>
              <a:buNone/>
            </a:pPr>
            <a:r>
              <a:rPr b="1" lang="en" sz="1800">
                <a:latin typeface="Raleway"/>
                <a:ea typeface="Raleway"/>
                <a:cs typeface="Raleway"/>
                <a:sym typeface="Raleway"/>
              </a:rPr>
              <a:t>Sharing Period (25-27 Months) &amp; End Point (28-30)</a:t>
            </a:r>
            <a:endParaRPr b="1" sz="1800">
              <a:latin typeface="Raleway"/>
              <a:ea typeface="Raleway"/>
              <a:cs typeface="Raleway"/>
              <a:sym typeface="Raleway"/>
            </a:endParaRPr>
          </a:p>
        </p:txBody>
      </p:sp>
      <p:sp>
        <p:nvSpPr>
          <p:cNvPr id="440" name="Google Shape;440;p29"/>
          <p:cNvSpPr txBox="1"/>
          <p:nvPr/>
        </p:nvSpPr>
        <p:spPr>
          <a:xfrm rot="-5400000">
            <a:off x="-1384750"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441" name="Google Shape;441;p29"/>
          <p:cNvSpPr txBox="1"/>
          <p:nvPr/>
        </p:nvSpPr>
        <p:spPr>
          <a:xfrm>
            <a:off x="528228" y="11810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442" name="Google Shape;442;p29"/>
          <p:cNvSpPr txBox="1"/>
          <p:nvPr/>
        </p:nvSpPr>
        <p:spPr>
          <a:xfrm>
            <a:off x="74900" y="755425"/>
            <a:ext cx="90135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 (25-28; 28-30 Months)</a:t>
            </a:r>
            <a:endParaRPr>
              <a:solidFill>
                <a:srgbClr val="FFFFFF"/>
              </a:solidFill>
              <a:latin typeface="Raleway Thin"/>
              <a:ea typeface="Raleway Thin"/>
              <a:cs typeface="Raleway Thin"/>
              <a:sym typeface="Raleway Thin"/>
            </a:endParaRPr>
          </a:p>
        </p:txBody>
      </p:sp>
      <p:sp>
        <p:nvSpPr>
          <p:cNvPr id="443" name="Google Shape;443;p29"/>
          <p:cNvSpPr txBox="1"/>
          <p:nvPr/>
        </p:nvSpPr>
        <p:spPr>
          <a:xfrm>
            <a:off x="1677381" y="117030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44" name="Google Shape;444;p29"/>
          <p:cNvSpPr txBox="1"/>
          <p:nvPr/>
        </p:nvSpPr>
        <p:spPr>
          <a:xfrm>
            <a:off x="1677381" y="1847556"/>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45" name="Google Shape;445;p29"/>
          <p:cNvSpPr txBox="1"/>
          <p:nvPr/>
        </p:nvSpPr>
        <p:spPr>
          <a:xfrm>
            <a:off x="1677381" y="251411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46" name="Google Shape;446;p29"/>
          <p:cNvSpPr txBox="1"/>
          <p:nvPr/>
        </p:nvSpPr>
        <p:spPr>
          <a:xfrm>
            <a:off x="1677381" y="318066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47" name="Google Shape;447;p29"/>
          <p:cNvSpPr txBox="1"/>
          <p:nvPr/>
        </p:nvSpPr>
        <p:spPr>
          <a:xfrm>
            <a:off x="1677381" y="38365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48" name="Google Shape;448;p29"/>
          <p:cNvSpPr txBox="1"/>
          <p:nvPr/>
        </p:nvSpPr>
        <p:spPr>
          <a:xfrm>
            <a:off x="528378" y="1847564"/>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449" name="Google Shape;449;p29"/>
          <p:cNvSpPr txBox="1"/>
          <p:nvPr/>
        </p:nvSpPr>
        <p:spPr>
          <a:xfrm>
            <a:off x="515175" y="2514126"/>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450" name="Google Shape;450;p29"/>
          <p:cNvSpPr txBox="1"/>
          <p:nvPr/>
        </p:nvSpPr>
        <p:spPr>
          <a:xfrm>
            <a:off x="515175" y="3180687"/>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451" name="Google Shape;451;p29"/>
          <p:cNvSpPr txBox="1"/>
          <p:nvPr/>
        </p:nvSpPr>
        <p:spPr>
          <a:xfrm>
            <a:off x="515175" y="3847227"/>
            <a:ext cx="1149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cxnSp>
        <p:nvCxnSpPr>
          <p:cNvPr id="452" name="Google Shape;452;p29"/>
          <p:cNvCxnSpPr/>
          <p:nvPr/>
        </p:nvCxnSpPr>
        <p:spPr>
          <a:xfrm>
            <a:off x="7679175" y="1220675"/>
            <a:ext cx="0" cy="3251400"/>
          </a:xfrm>
          <a:prstGeom prst="straightConnector1">
            <a:avLst/>
          </a:prstGeom>
          <a:noFill/>
          <a:ln cap="flat" cmpd="sng" w="9525">
            <a:solidFill>
              <a:schemeClr val="dk2"/>
            </a:solidFill>
            <a:prstDash val="dash"/>
            <a:round/>
            <a:headEnd len="med" w="med" type="none"/>
            <a:tailEnd len="med" w="med" type="none"/>
          </a:ln>
        </p:spPr>
      </p:cxnSp>
      <p:sp>
        <p:nvSpPr>
          <p:cNvPr id="453" name="Google Shape;453;p29"/>
          <p:cNvSpPr txBox="1"/>
          <p:nvPr/>
        </p:nvSpPr>
        <p:spPr>
          <a:xfrm>
            <a:off x="7790150" y="1181025"/>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54" name="Google Shape;454;p29"/>
          <p:cNvSpPr txBox="1"/>
          <p:nvPr/>
        </p:nvSpPr>
        <p:spPr>
          <a:xfrm>
            <a:off x="7790150" y="1847581"/>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55" name="Google Shape;455;p29"/>
          <p:cNvSpPr txBox="1"/>
          <p:nvPr/>
        </p:nvSpPr>
        <p:spPr>
          <a:xfrm>
            <a:off x="7790150" y="2514138"/>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56" name="Google Shape;456;p29"/>
          <p:cNvSpPr txBox="1"/>
          <p:nvPr/>
        </p:nvSpPr>
        <p:spPr>
          <a:xfrm>
            <a:off x="7790150" y="3180694"/>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57" name="Google Shape;457;p29"/>
          <p:cNvSpPr txBox="1"/>
          <p:nvPr/>
        </p:nvSpPr>
        <p:spPr>
          <a:xfrm>
            <a:off x="7790150" y="3847250"/>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58" name="Google Shape;458;p29"/>
          <p:cNvSpPr txBox="1"/>
          <p:nvPr/>
        </p:nvSpPr>
        <p:spPr>
          <a:xfrm>
            <a:off x="7677200" y="4513800"/>
            <a:ext cx="15243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(Use if you have extra phases)</a:t>
            </a:r>
            <a:endParaRPr b="1" sz="1100">
              <a:latin typeface="Raleway"/>
              <a:ea typeface="Raleway"/>
              <a:cs typeface="Raleway"/>
              <a:sym typeface="Raleway"/>
            </a:endParaRPr>
          </a:p>
        </p:txBody>
      </p:sp>
      <p:sp>
        <p:nvSpPr>
          <p:cNvPr id="459" name="Google Shape;459;p29"/>
          <p:cNvSpPr txBox="1"/>
          <p:nvPr/>
        </p:nvSpPr>
        <p:spPr>
          <a:xfrm>
            <a:off x="225997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25</a:t>
            </a:r>
            <a:r>
              <a:rPr b="1" lang="en" sz="1100">
                <a:latin typeface="Raleway"/>
                <a:ea typeface="Raleway"/>
                <a:cs typeface="Raleway"/>
                <a:sym typeface="Raleway"/>
              </a:rPr>
              <a:t> - 27 Months</a:t>
            </a:r>
            <a:endParaRPr b="1" sz="1100">
              <a:latin typeface="Raleway"/>
              <a:ea typeface="Raleway"/>
              <a:cs typeface="Raleway"/>
              <a:sym typeface="Raleway"/>
            </a:endParaRPr>
          </a:p>
        </p:txBody>
      </p:sp>
      <p:sp>
        <p:nvSpPr>
          <p:cNvPr id="460" name="Google Shape;460;p29"/>
          <p:cNvSpPr txBox="1"/>
          <p:nvPr/>
        </p:nvSpPr>
        <p:spPr>
          <a:xfrm>
            <a:off x="521032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28-30</a:t>
            </a:r>
            <a:r>
              <a:rPr b="1" lang="en" sz="1100">
                <a:latin typeface="Raleway"/>
                <a:ea typeface="Raleway"/>
                <a:cs typeface="Raleway"/>
                <a:sym typeface="Raleway"/>
              </a:rPr>
              <a:t> Months</a:t>
            </a:r>
            <a:endParaRPr b="1" sz="1100">
              <a:latin typeface="Raleway"/>
              <a:ea typeface="Raleway"/>
              <a:cs typeface="Raleway"/>
              <a:sym typeface="Raleway"/>
            </a:endParaRPr>
          </a:p>
        </p:txBody>
      </p:sp>
      <p:sp>
        <p:nvSpPr>
          <p:cNvPr id="461" name="Google Shape;461;p29"/>
          <p:cNvSpPr txBox="1"/>
          <p:nvPr/>
        </p:nvSpPr>
        <p:spPr>
          <a:xfrm>
            <a:off x="4678268" y="11830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62" name="Google Shape;462;p29"/>
          <p:cNvSpPr txBox="1"/>
          <p:nvPr/>
        </p:nvSpPr>
        <p:spPr>
          <a:xfrm>
            <a:off x="4678268" y="1860281"/>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63" name="Google Shape;463;p29"/>
          <p:cNvSpPr txBox="1"/>
          <p:nvPr/>
        </p:nvSpPr>
        <p:spPr>
          <a:xfrm>
            <a:off x="4678268" y="2516138"/>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64" name="Google Shape;464;p29"/>
          <p:cNvSpPr txBox="1"/>
          <p:nvPr/>
        </p:nvSpPr>
        <p:spPr>
          <a:xfrm>
            <a:off x="4678268" y="3182694"/>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65" name="Google Shape;465;p29"/>
          <p:cNvSpPr txBox="1"/>
          <p:nvPr/>
        </p:nvSpPr>
        <p:spPr>
          <a:xfrm>
            <a:off x="4678268" y="384925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Raleway"/>
                <a:ea typeface="Raleway"/>
                <a:cs typeface="Raleway"/>
                <a:sym typeface="Raleway"/>
              </a:rPr>
              <a:t>What actions were made by this stakeholder? </a:t>
            </a:r>
            <a:endParaRPr sz="1000">
              <a:solidFill>
                <a:srgbClr val="999999"/>
              </a:solidFill>
              <a:latin typeface="Raleway"/>
              <a:ea typeface="Raleway"/>
              <a:cs typeface="Raleway"/>
              <a:sym typeface="Raleway"/>
            </a:endParaRPr>
          </a:p>
        </p:txBody>
      </p:sp>
      <p:sp>
        <p:nvSpPr>
          <p:cNvPr id="466" name="Google Shape;466;p29"/>
          <p:cNvSpPr txBox="1"/>
          <p:nvPr/>
        </p:nvSpPr>
        <p:spPr>
          <a:xfrm>
            <a:off x="4936875" y="-78575"/>
            <a:ext cx="42573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boxes below, briefly describe the actions done by each stakeholder during this phase, using just a few words.</a:t>
            </a:r>
            <a:endParaRPr b="1" sz="1100">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0"/>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Indicators </a:t>
            </a:r>
            <a:endParaRPr sz="2400">
              <a:latin typeface="Raleway Thin"/>
              <a:ea typeface="Raleway Thin"/>
              <a:cs typeface="Raleway Thin"/>
              <a:sym typeface="Raleway Thin"/>
            </a:endParaRPr>
          </a:p>
        </p:txBody>
      </p:sp>
      <p:sp>
        <p:nvSpPr>
          <p:cNvPr id="472" name="Google Shape;472;p30"/>
          <p:cNvSpPr txBox="1"/>
          <p:nvPr/>
        </p:nvSpPr>
        <p:spPr>
          <a:xfrm>
            <a:off x="439550" y="801225"/>
            <a:ext cx="2461800" cy="527700"/>
          </a:xfrm>
          <a:prstGeom prst="rect">
            <a:avLst/>
          </a:prstGeom>
          <a:solidFill>
            <a:srgbClr val="FFD9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Co-Gov</a:t>
            </a:r>
            <a:endParaRPr b="1" sz="1800"/>
          </a:p>
        </p:txBody>
      </p:sp>
      <p:sp>
        <p:nvSpPr>
          <p:cNvPr id="473" name="Google Shape;473;p30"/>
          <p:cNvSpPr txBox="1"/>
          <p:nvPr/>
        </p:nvSpPr>
        <p:spPr>
          <a:xfrm>
            <a:off x="439550" y="1602900"/>
            <a:ext cx="2461800" cy="527700"/>
          </a:xfrm>
          <a:prstGeom prst="rect">
            <a:avLst/>
          </a:prstGeom>
          <a:solidFill>
            <a:srgbClr val="E288C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Enabling State</a:t>
            </a:r>
            <a:endParaRPr b="1" sz="1800"/>
          </a:p>
        </p:txBody>
      </p:sp>
      <p:sp>
        <p:nvSpPr>
          <p:cNvPr id="474" name="Google Shape;474;p30"/>
          <p:cNvSpPr txBox="1"/>
          <p:nvPr/>
        </p:nvSpPr>
        <p:spPr>
          <a:xfrm>
            <a:off x="439025" y="2404575"/>
            <a:ext cx="2461800" cy="527700"/>
          </a:xfrm>
          <a:prstGeom prst="rect">
            <a:avLst/>
          </a:prstGeom>
          <a:solidFill>
            <a:srgbClr val="6AA84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Soc&amp;Econ Pooling</a:t>
            </a:r>
            <a:endParaRPr b="1" sz="1800"/>
          </a:p>
        </p:txBody>
      </p:sp>
      <p:sp>
        <p:nvSpPr>
          <p:cNvPr id="475" name="Google Shape;475;p30"/>
          <p:cNvSpPr txBox="1"/>
          <p:nvPr/>
        </p:nvSpPr>
        <p:spPr>
          <a:xfrm>
            <a:off x="439025" y="3206250"/>
            <a:ext cx="2461800" cy="527700"/>
          </a:xfrm>
          <a:prstGeom prst="rect">
            <a:avLst/>
          </a:prstGeom>
          <a:solidFill>
            <a:srgbClr val="3D85C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Experimentalism</a:t>
            </a:r>
            <a:endParaRPr b="1" sz="1800"/>
          </a:p>
        </p:txBody>
      </p:sp>
      <p:sp>
        <p:nvSpPr>
          <p:cNvPr id="476" name="Google Shape;476;p30"/>
          <p:cNvSpPr txBox="1"/>
          <p:nvPr/>
        </p:nvSpPr>
        <p:spPr>
          <a:xfrm>
            <a:off x="439550" y="4007925"/>
            <a:ext cx="2461800" cy="5277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Tech Justice</a:t>
            </a:r>
            <a:endParaRPr b="1" sz="1800"/>
          </a:p>
        </p:txBody>
      </p:sp>
      <p:sp>
        <p:nvSpPr>
          <p:cNvPr id="477" name="Google Shape;477;p30"/>
          <p:cNvSpPr txBox="1"/>
          <p:nvPr/>
        </p:nvSpPr>
        <p:spPr>
          <a:xfrm>
            <a:off x="2982625" y="806925"/>
            <a:ext cx="5031900" cy="5277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latin typeface="Raleway"/>
                <a:ea typeface="Raleway"/>
                <a:cs typeface="Raleway"/>
                <a:sym typeface="Raleway"/>
              </a:rPr>
              <a:t>Co-Governance</a:t>
            </a:r>
            <a:r>
              <a:rPr lang="en" sz="1200">
                <a:latin typeface="Raleway"/>
                <a:ea typeface="Raleway"/>
                <a:cs typeface="Raleway"/>
                <a:sym typeface="Raleway"/>
              </a:rPr>
              <a:t> refers to the presence or absence of a self-, shared, collaborative or polycentric organization for the governance of the commons in cities;</a:t>
            </a:r>
            <a:endParaRPr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p:txBody>
      </p:sp>
      <p:sp>
        <p:nvSpPr>
          <p:cNvPr id="478" name="Google Shape;478;p30"/>
          <p:cNvSpPr txBox="1"/>
          <p:nvPr/>
        </p:nvSpPr>
        <p:spPr>
          <a:xfrm>
            <a:off x="2982625" y="1568925"/>
            <a:ext cx="5031900" cy="5277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b="1" lang="en" sz="1200">
                <a:latin typeface="Raleway"/>
                <a:ea typeface="Raleway"/>
                <a:cs typeface="Raleway"/>
                <a:sym typeface="Raleway"/>
              </a:rPr>
              <a:t>Enabling State </a:t>
            </a:r>
            <a:r>
              <a:rPr lang="en" sz="1200">
                <a:latin typeface="Raleway"/>
                <a:ea typeface="Raleway"/>
                <a:cs typeface="Raleway"/>
                <a:sym typeface="Raleway"/>
              </a:rPr>
              <a:t>expresses the role of the State in the governance of the commons and identifies the characteristics of an enabling state that facilitates collective actions for the commons;</a:t>
            </a:r>
            <a:endParaRPr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p:txBody>
      </p:sp>
      <p:sp>
        <p:nvSpPr>
          <p:cNvPr id="479" name="Google Shape;479;p30"/>
          <p:cNvSpPr txBox="1"/>
          <p:nvPr/>
        </p:nvSpPr>
        <p:spPr>
          <a:xfrm>
            <a:off x="2982625" y="2284875"/>
            <a:ext cx="5518200" cy="5277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b="1" lang="en" sz="1200">
                <a:latin typeface="Raleway"/>
                <a:ea typeface="Raleway"/>
                <a:cs typeface="Raleway"/>
                <a:sym typeface="Raleway"/>
              </a:rPr>
              <a:t>Social and Economic Pooling </a:t>
            </a:r>
            <a:r>
              <a:rPr lang="en" sz="1200">
                <a:latin typeface="Raleway"/>
                <a:ea typeface="Raleway"/>
                <a:cs typeface="Raleway"/>
                <a:sym typeface="Raleway"/>
              </a:rPr>
              <a:t>is the distinction between an urban governance scheme based on co-governance, and an urban governance scheme based on urban pools, This variable is maximized when civic actors adopt a more entrepreneurial approach;</a:t>
            </a:r>
            <a:endParaRPr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p:txBody>
      </p:sp>
      <p:sp>
        <p:nvSpPr>
          <p:cNvPr id="480" name="Google Shape;480;p30"/>
          <p:cNvSpPr txBox="1"/>
          <p:nvPr/>
        </p:nvSpPr>
        <p:spPr>
          <a:xfrm>
            <a:off x="2982625" y="3206250"/>
            <a:ext cx="5518200" cy="5277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b="1" lang="en" sz="1200">
                <a:latin typeface="Raleway"/>
                <a:ea typeface="Raleway"/>
                <a:cs typeface="Raleway"/>
                <a:sym typeface="Raleway"/>
              </a:rPr>
              <a:t>Experimentalism </a:t>
            </a:r>
            <a:r>
              <a:rPr lang="en" sz="1200">
                <a:latin typeface="Raleway"/>
                <a:ea typeface="Raleway"/>
                <a:cs typeface="Raleway"/>
                <a:sym typeface="Raleway"/>
              </a:rPr>
              <a:t>is the presence of an adaptive, place-based and iterative approach to design legal and policy innovations that enable the urban commons;</a:t>
            </a:r>
            <a:endParaRPr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p:txBody>
      </p:sp>
      <p:sp>
        <p:nvSpPr>
          <p:cNvPr id="481" name="Google Shape;481;p30"/>
          <p:cNvSpPr txBox="1"/>
          <p:nvPr/>
        </p:nvSpPr>
        <p:spPr>
          <a:xfrm>
            <a:off x="2982625" y="3972075"/>
            <a:ext cx="4611300" cy="5277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b="1" lang="en" sz="1200">
                <a:latin typeface="Raleway"/>
                <a:ea typeface="Raleway"/>
                <a:cs typeface="Raleway"/>
                <a:sym typeface="Raleway"/>
              </a:rPr>
              <a:t>Tech Justice </a:t>
            </a:r>
            <a:r>
              <a:rPr lang="en" sz="1200">
                <a:latin typeface="Raleway"/>
                <a:ea typeface="Raleway"/>
                <a:cs typeface="Raleway"/>
                <a:sym typeface="Raleway"/>
              </a:rPr>
              <a:t>highlights the potentiality of digital infrastructures and access to technology in particular for vulnerable people and communities as an enabling factor of collaboration, local development and social cohesion.</a:t>
            </a:r>
            <a:endParaRPr b="1"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p:txBody>
      </p:sp>
      <p:sp>
        <p:nvSpPr>
          <p:cNvPr id="482" name="Google Shape;482;p30"/>
          <p:cNvSpPr/>
          <p:nvPr/>
        </p:nvSpPr>
        <p:spPr>
          <a:xfrm>
            <a:off x="0" y="4746125"/>
            <a:ext cx="9144000" cy="4110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3" name="Google Shape;483;p30"/>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pic>
        <p:nvPicPr>
          <p:cNvPr id="484" name="Google Shape;484;p30"/>
          <p:cNvPicPr preferRelativeResize="0"/>
          <p:nvPr/>
        </p:nvPicPr>
        <p:blipFill>
          <a:blip r:embed="rId4">
            <a:alphaModFix/>
          </a:blip>
          <a:stretch>
            <a:fillRect/>
          </a:stretch>
        </p:blipFill>
        <p:spPr>
          <a:xfrm>
            <a:off x="7681675" y="4122900"/>
            <a:ext cx="1295400" cy="514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1"/>
          <p:cNvSpPr txBox="1"/>
          <p:nvPr/>
        </p:nvSpPr>
        <p:spPr>
          <a:xfrm>
            <a:off x="71050" y="187800"/>
            <a:ext cx="9008100" cy="6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a:t>
            </a:r>
            <a:r>
              <a:rPr lang="en" sz="2300">
                <a:latin typeface="Raleway Thin"/>
                <a:ea typeface="Raleway Thin"/>
                <a:cs typeface="Raleway Thin"/>
                <a:sym typeface="Raleway Thin"/>
              </a:rPr>
              <a:t>Measurement</a:t>
            </a:r>
            <a:r>
              <a:rPr lang="en" sz="2400">
                <a:latin typeface="Raleway Thin"/>
                <a:ea typeface="Raleway Thin"/>
                <a:cs typeface="Raleway Thin"/>
                <a:sym typeface="Raleway Thin"/>
              </a:rPr>
              <a:t> </a:t>
            </a:r>
            <a:r>
              <a:rPr b="1" lang="en" sz="2400">
                <a:latin typeface="Raleway"/>
                <a:ea typeface="Raleway"/>
                <a:cs typeface="Raleway"/>
                <a:sym typeface="Raleway"/>
              </a:rPr>
              <a:t>(Done in Meeting) </a:t>
            </a:r>
            <a:endParaRPr b="1" sz="2400">
              <a:latin typeface="Raleway"/>
              <a:ea typeface="Raleway"/>
              <a:cs typeface="Raleway"/>
              <a:sym typeface="Raleway"/>
            </a:endParaRPr>
          </a:p>
        </p:txBody>
      </p:sp>
      <p:sp>
        <p:nvSpPr>
          <p:cNvPr id="490" name="Google Shape;490;p31"/>
          <p:cNvSpPr txBox="1"/>
          <p:nvPr/>
        </p:nvSpPr>
        <p:spPr>
          <a:xfrm rot="-5400000">
            <a:off x="210575" y="1488000"/>
            <a:ext cx="9348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Raleway Thin"/>
                <a:ea typeface="Raleway Thin"/>
                <a:cs typeface="Raleway Thin"/>
                <a:sym typeface="Raleway Thin"/>
              </a:rPr>
              <a:t>Stakeholders</a:t>
            </a:r>
            <a:endParaRPr sz="900">
              <a:solidFill>
                <a:srgbClr val="FFFFFF"/>
              </a:solidFill>
              <a:latin typeface="Raleway Thin"/>
              <a:ea typeface="Raleway Thin"/>
              <a:cs typeface="Raleway Thin"/>
              <a:sym typeface="Raleway Thin"/>
            </a:endParaRPr>
          </a:p>
        </p:txBody>
      </p:sp>
      <p:sp>
        <p:nvSpPr>
          <p:cNvPr id="491" name="Google Shape;491;p31"/>
          <p:cNvSpPr txBox="1"/>
          <p:nvPr/>
        </p:nvSpPr>
        <p:spPr>
          <a:xfrm rot="-5400000">
            <a:off x="748375" y="1494601"/>
            <a:ext cx="9036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Public</a:t>
            </a:r>
            <a:endParaRPr>
              <a:solidFill>
                <a:srgbClr val="FFFFFF"/>
              </a:solidFill>
              <a:latin typeface="Raleway Thin"/>
              <a:ea typeface="Raleway Thin"/>
              <a:cs typeface="Raleway Thin"/>
              <a:sym typeface="Raleway Thin"/>
            </a:endParaRPr>
          </a:p>
        </p:txBody>
      </p:sp>
      <p:sp>
        <p:nvSpPr>
          <p:cNvPr id="492" name="Google Shape;492;p31"/>
          <p:cNvSpPr txBox="1"/>
          <p:nvPr/>
        </p:nvSpPr>
        <p:spPr>
          <a:xfrm>
            <a:off x="459502" y="755425"/>
            <a:ext cx="85596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a:t>
            </a:r>
            <a:endParaRPr>
              <a:solidFill>
                <a:srgbClr val="FFFFFF"/>
              </a:solidFill>
              <a:latin typeface="Raleway Thin"/>
              <a:ea typeface="Raleway Thin"/>
              <a:cs typeface="Raleway Thin"/>
              <a:sym typeface="Raleway Thin"/>
            </a:endParaRPr>
          </a:p>
        </p:txBody>
      </p:sp>
      <p:sp>
        <p:nvSpPr>
          <p:cNvPr id="493" name="Google Shape;493;p31"/>
          <p:cNvSpPr txBox="1"/>
          <p:nvPr/>
        </p:nvSpPr>
        <p:spPr>
          <a:xfrm>
            <a:off x="1512800" y="1261350"/>
            <a:ext cx="1591200" cy="9036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What actions were made by this stakeholder? </a:t>
            </a:r>
            <a:endParaRPr>
              <a:latin typeface="Raleway"/>
              <a:ea typeface="Raleway"/>
              <a:cs typeface="Raleway"/>
              <a:sym typeface="Raleway"/>
            </a:endParaRPr>
          </a:p>
        </p:txBody>
      </p:sp>
      <p:sp>
        <p:nvSpPr>
          <p:cNvPr id="494" name="Google Shape;494;p31"/>
          <p:cNvSpPr txBox="1"/>
          <p:nvPr/>
        </p:nvSpPr>
        <p:spPr>
          <a:xfrm>
            <a:off x="3189100" y="1261350"/>
            <a:ext cx="1591200" cy="9036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What actions were made by this stakeholder? </a:t>
            </a:r>
            <a:endParaRPr>
              <a:latin typeface="Raleway"/>
              <a:ea typeface="Raleway"/>
              <a:cs typeface="Raleway"/>
              <a:sym typeface="Raleway"/>
            </a:endParaRPr>
          </a:p>
        </p:txBody>
      </p:sp>
      <p:sp>
        <p:nvSpPr>
          <p:cNvPr id="495" name="Google Shape;495;p31"/>
          <p:cNvSpPr/>
          <p:nvPr/>
        </p:nvSpPr>
        <p:spPr>
          <a:xfrm>
            <a:off x="2524713" y="1975375"/>
            <a:ext cx="381000" cy="381000"/>
          </a:xfrm>
          <a:prstGeom prst="ellipse">
            <a:avLst/>
          </a:prstGeom>
          <a:solidFill>
            <a:srgbClr val="9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4</a:t>
            </a:r>
            <a:endParaRPr b="1">
              <a:solidFill>
                <a:srgbClr val="FFFFFF"/>
              </a:solidFill>
              <a:latin typeface="Raleway"/>
              <a:ea typeface="Raleway"/>
              <a:cs typeface="Raleway"/>
              <a:sym typeface="Raleway"/>
            </a:endParaRPr>
          </a:p>
        </p:txBody>
      </p:sp>
      <p:sp>
        <p:nvSpPr>
          <p:cNvPr id="496" name="Google Shape;496;p31"/>
          <p:cNvSpPr txBox="1"/>
          <p:nvPr/>
        </p:nvSpPr>
        <p:spPr>
          <a:xfrm>
            <a:off x="4865400" y="1250188"/>
            <a:ext cx="1591200" cy="9036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What actions were made by this stakeholder? </a:t>
            </a:r>
            <a:endParaRPr>
              <a:latin typeface="Raleway"/>
              <a:ea typeface="Raleway"/>
              <a:cs typeface="Raleway"/>
              <a:sym typeface="Raleway"/>
            </a:endParaRPr>
          </a:p>
        </p:txBody>
      </p:sp>
      <p:sp>
        <p:nvSpPr>
          <p:cNvPr id="497" name="Google Shape;497;p31"/>
          <p:cNvSpPr/>
          <p:nvPr/>
        </p:nvSpPr>
        <p:spPr>
          <a:xfrm>
            <a:off x="981625" y="1261350"/>
            <a:ext cx="5767800" cy="3145500"/>
          </a:xfrm>
          <a:prstGeom prst="rect">
            <a:avLst/>
          </a:prstGeom>
          <a:solidFill>
            <a:srgbClr val="FFFFFF">
              <a:alpha val="68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8" name="Google Shape;498;p31"/>
          <p:cNvPicPr preferRelativeResize="0"/>
          <p:nvPr/>
        </p:nvPicPr>
        <p:blipFill>
          <a:blip r:embed="rId3">
            <a:alphaModFix/>
          </a:blip>
          <a:stretch>
            <a:fillRect/>
          </a:stretch>
        </p:blipFill>
        <p:spPr>
          <a:xfrm>
            <a:off x="6259575" y="1980988"/>
            <a:ext cx="1173940" cy="1831375"/>
          </a:xfrm>
          <a:prstGeom prst="rect">
            <a:avLst/>
          </a:prstGeom>
          <a:noFill/>
          <a:ln>
            <a:noFill/>
          </a:ln>
        </p:spPr>
      </p:pic>
      <p:sp>
        <p:nvSpPr>
          <p:cNvPr id="499" name="Google Shape;499;p31"/>
          <p:cNvSpPr txBox="1"/>
          <p:nvPr/>
        </p:nvSpPr>
        <p:spPr>
          <a:xfrm rot="-5400000">
            <a:off x="-978175" y="3389575"/>
            <a:ext cx="27072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Indicators</a:t>
            </a:r>
            <a:endParaRPr>
              <a:solidFill>
                <a:srgbClr val="FFFFFF"/>
              </a:solidFill>
              <a:latin typeface="Raleway Thin"/>
              <a:ea typeface="Raleway Thin"/>
              <a:cs typeface="Raleway Thin"/>
              <a:sym typeface="Raleway Thin"/>
            </a:endParaRPr>
          </a:p>
        </p:txBody>
      </p:sp>
      <p:sp>
        <p:nvSpPr>
          <p:cNvPr id="500" name="Google Shape;500;p31"/>
          <p:cNvSpPr txBox="1"/>
          <p:nvPr/>
        </p:nvSpPr>
        <p:spPr>
          <a:xfrm rot="-5400000">
            <a:off x="435000" y="4314175"/>
            <a:ext cx="8580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Weak</a:t>
            </a:r>
            <a:endParaRPr sz="1200">
              <a:solidFill>
                <a:srgbClr val="FFFFFF"/>
              </a:solidFill>
              <a:latin typeface="Raleway Thin"/>
              <a:ea typeface="Raleway Thin"/>
              <a:cs typeface="Raleway Thin"/>
              <a:sym typeface="Raleway Thin"/>
            </a:endParaRPr>
          </a:p>
        </p:txBody>
      </p:sp>
      <p:sp>
        <p:nvSpPr>
          <p:cNvPr id="501" name="Google Shape;501;p31"/>
          <p:cNvSpPr txBox="1"/>
          <p:nvPr/>
        </p:nvSpPr>
        <p:spPr>
          <a:xfrm rot="-5400000">
            <a:off x="407400" y="3394825"/>
            <a:ext cx="9132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Moderate</a:t>
            </a:r>
            <a:endParaRPr sz="1200">
              <a:solidFill>
                <a:srgbClr val="FFFFFF"/>
              </a:solidFill>
              <a:latin typeface="Raleway Thin"/>
              <a:ea typeface="Raleway Thin"/>
              <a:cs typeface="Raleway Thin"/>
              <a:sym typeface="Raleway Thin"/>
            </a:endParaRPr>
          </a:p>
        </p:txBody>
      </p:sp>
      <p:sp>
        <p:nvSpPr>
          <p:cNvPr id="502" name="Google Shape;502;p31"/>
          <p:cNvSpPr txBox="1"/>
          <p:nvPr/>
        </p:nvSpPr>
        <p:spPr>
          <a:xfrm rot="-5400000">
            <a:off x="435000" y="2453563"/>
            <a:ext cx="8580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High</a:t>
            </a:r>
            <a:endParaRPr sz="1200">
              <a:solidFill>
                <a:srgbClr val="FFFFFF"/>
              </a:solidFill>
              <a:latin typeface="Raleway Thin"/>
              <a:ea typeface="Raleway Thin"/>
              <a:cs typeface="Raleway Thin"/>
              <a:sym typeface="Raleway Thin"/>
            </a:endParaRPr>
          </a:p>
        </p:txBody>
      </p:sp>
      <p:sp>
        <p:nvSpPr>
          <p:cNvPr id="503" name="Google Shape;503;p31"/>
          <p:cNvSpPr/>
          <p:nvPr/>
        </p:nvSpPr>
        <p:spPr>
          <a:xfrm>
            <a:off x="1057825" y="2603125"/>
            <a:ext cx="100800" cy="133800"/>
          </a:xfrm>
          <a:prstGeom prst="ellipse">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1"/>
          <p:cNvSpPr/>
          <p:nvPr/>
        </p:nvSpPr>
        <p:spPr>
          <a:xfrm>
            <a:off x="1057825" y="3504984"/>
            <a:ext cx="100800" cy="133800"/>
          </a:xfrm>
          <a:prstGeom prst="ellipse">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1"/>
          <p:cNvSpPr/>
          <p:nvPr/>
        </p:nvSpPr>
        <p:spPr>
          <a:xfrm>
            <a:off x="1057825" y="4406843"/>
            <a:ext cx="100800" cy="133800"/>
          </a:xfrm>
          <a:prstGeom prst="ellipse">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1"/>
          <p:cNvSpPr/>
          <p:nvPr/>
        </p:nvSpPr>
        <p:spPr>
          <a:xfrm>
            <a:off x="1378325" y="3414407"/>
            <a:ext cx="4493550" cy="1248700"/>
          </a:xfrm>
          <a:custGeom>
            <a:rect b="b" l="l" r="r" t="t"/>
            <a:pathLst>
              <a:path extrusionOk="0" h="49948" w="179742">
                <a:moveTo>
                  <a:pt x="0" y="46304"/>
                </a:moveTo>
                <a:cubicBezTo>
                  <a:pt x="10982" y="46379"/>
                  <a:pt x="45272" y="53774"/>
                  <a:pt x="65891" y="46752"/>
                </a:cubicBezTo>
                <a:cubicBezTo>
                  <a:pt x="86510" y="39730"/>
                  <a:pt x="104738" y="11715"/>
                  <a:pt x="123713" y="4170"/>
                </a:cubicBezTo>
                <a:cubicBezTo>
                  <a:pt x="142688" y="-3375"/>
                  <a:pt x="170404" y="1928"/>
                  <a:pt x="179742" y="1480"/>
                </a:cubicBezTo>
              </a:path>
            </a:pathLst>
          </a:custGeom>
          <a:noFill/>
          <a:ln cap="flat" cmpd="sng" w="28575">
            <a:solidFill>
              <a:srgbClr val="E288C4"/>
            </a:solidFill>
            <a:prstDash val="solid"/>
            <a:round/>
            <a:headEnd len="med" w="med" type="none"/>
            <a:tailEnd len="med" w="med" type="none"/>
          </a:ln>
        </p:spPr>
      </p:sp>
      <p:sp>
        <p:nvSpPr>
          <p:cNvPr id="507" name="Google Shape;507;p31"/>
          <p:cNvSpPr/>
          <p:nvPr/>
        </p:nvSpPr>
        <p:spPr>
          <a:xfrm>
            <a:off x="1322300" y="3653125"/>
            <a:ext cx="4572000" cy="22400"/>
          </a:xfrm>
          <a:custGeom>
            <a:rect b="b" l="l" r="r" t="t"/>
            <a:pathLst>
              <a:path extrusionOk="0" h="896" w="182880">
                <a:moveTo>
                  <a:pt x="0" y="0"/>
                </a:moveTo>
                <a:cubicBezTo>
                  <a:pt x="30480" y="149"/>
                  <a:pt x="152400" y="747"/>
                  <a:pt x="182880" y="896"/>
                </a:cubicBezTo>
              </a:path>
            </a:pathLst>
          </a:custGeom>
          <a:noFill/>
          <a:ln cap="flat" cmpd="sng" w="28575">
            <a:solidFill>
              <a:srgbClr val="FF9900"/>
            </a:solidFill>
            <a:prstDash val="solid"/>
            <a:round/>
            <a:headEnd len="med" w="med" type="none"/>
            <a:tailEnd len="med" w="med" type="none"/>
          </a:ln>
        </p:spPr>
      </p:sp>
      <p:sp>
        <p:nvSpPr>
          <p:cNvPr id="508" name="Google Shape;508;p31"/>
          <p:cNvSpPr/>
          <p:nvPr/>
        </p:nvSpPr>
        <p:spPr>
          <a:xfrm>
            <a:off x="1389525" y="2532408"/>
            <a:ext cx="4471150" cy="2028400"/>
          </a:xfrm>
          <a:custGeom>
            <a:rect b="b" l="l" r="r" t="t"/>
            <a:pathLst>
              <a:path extrusionOk="0" h="81136" w="178846">
                <a:moveTo>
                  <a:pt x="0" y="81136"/>
                </a:moveTo>
                <a:cubicBezTo>
                  <a:pt x="9264" y="75085"/>
                  <a:pt x="37801" y="57679"/>
                  <a:pt x="55581" y="44829"/>
                </a:cubicBezTo>
                <a:cubicBezTo>
                  <a:pt x="73361" y="31980"/>
                  <a:pt x="86136" y="11286"/>
                  <a:pt x="106680" y="4039"/>
                </a:cubicBezTo>
                <a:cubicBezTo>
                  <a:pt x="127224" y="-3207"/>
                  <a:pt x="166818" y="1798"/>
                  <a:pt x="178846" y="1350"/>
                </a:cubicBezTo>
              </a:path>
            </a:pathLst>
          </a:custGeom>
          <a:noFill/>
          <a:ln cap="flat" cmpd="sng" w="28575">
            <a:solidFill>
              <a:srgbClr val="6AA84F"/>
            </a:solidFill>
            <a:prstDash val="solid"/>
            <a:round/>
            <a:headEnd len="med" w="med" type="none"/>
            <a:tailEnd len="med" w="med" type="none"/>
          </a:ln>
        </p:spPr>
      </p:sp>
      <p:sp>
        <p:nvSpPr>
          <p:cNvPr id="509" name="Google Shape;509;p31"/>
          <p:cNvSpPr/>
          <p:nvPr/>
        </p:nvSpPr>
        <p:spPr>
          <a:xfrm>
            <a:off x="1299875" y="2621219"/>
            <a:ext cx="4605625" cy="801025"/>
          </a:xfrm>
          <a:custGeom>
            <a:rect b="b" l="l" r="r" t="t"/>
            <a:pathLst>
              <a:path extrusionOk="0" h="32041" w="184225">
                <a:moveTo>
                  <a:pt x="0" y="5417"/>
                </a:moveTo>
                <a:cubicBezTo>
                  <a:pt x="14792" y="4745"/>
                  <a:pt x="68879" y="-3025"/>
                  <a:pt x="88751" y="1383"/>
                </a:cubicBezTo>
                <a:cubicBezTo>
                  <a:pt x="108623" y="5791"/>
                  <a:pt x="103319" y="30444"/>
                  <a:pt x="119231" y="31863"/>
                </a:cubicBezTo>
                <a:cubicBezTo>
                  <a:pt x="135143" y="33282"/>
                  <a:pt x="173393" y="13560"/>
                  <a:pt x="184225" y="9899"/>
                </a:cubicBezTo>
              </a:path>
            </a:pathLst>
          </a:custGeom>
          <a:noFill/>
          <a:ln cap="flat" cmpd="sng" w="28575">
            <a:solidFill>
              <a:srgbClr val="4A86E8"/>
            </a:solidFill>
            <a:prstDash val="solid"/>
            <a:round/>
            <a:headEnd len="med" w="med" type="none"/>
            <a:tailEnd len="med" w="med" type="none"/>
          </a:ln>
        </p:spPr>
      </p:sp>
      <p:sp>
        <p:nvSpPr>
          <p:cNvPr id="510" name="Google Shape;510;p31"/>
          <p:cNvSpPr/>
          <p:nvPr/>
        </p:nvSpPr>
        <p:spPr>
          <a:xfrm>
            <a:off x="2610975" y="3462350"/>
            <a:ext cx="347400" cy="347400"/>
          </a:xfrm>
          <a:prstGeom prst="ellipse">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1" name="Google Shape;511;p31"/>
          <p:cNvCxnSpPr/>
          <p:nvPr/>
        </p:nvCxnSpPr>
        <p:spPr>
          <a:xfrm rot="10800000">
            <a:off x="2734275" y="2330725"/>
            <a:ext cx="67200" cy="1131900"/>
          </a:xfrm>
          <a:prstGeom prst="straightConnector1">
            <a:avLst/>
          </a:prstGeom>
          <a:noFill/>
          <a:ln cap="flat" cmpd="sng" w="28575">
            <a:solidFill>
              <a:schemeClr val="dk2"/>
            </a:solidFill>
            <a:prstDash val="dot"/>
            <a:round/>
            <a:headEnd len="med" w="med" type="none"/>
            <a:tailEnd len="med" w="med" type="none"/>
          </a:ln>
        </p:spPr>
      </p:cxnSp>
      <p:sp>
        <p:nvSpPr>
          <p:cNvPr id="512" name="Google Shape;512;p31"/>
          <p:cNvSpPr/>
          <p:nvPr/>
        </p:nvSpPr>
        <p:spPr>
          <a:xfrm>
            <a:off x="3559000" y="2615975"/>
            <a:ext cx="347400" cy="347400"/>
          </a:xfrm>
          <a:prstGeom prst="ellipse">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3" name="Google Shape;513;p31"/>
          <p:cNvCxnSpPr/>
          <p:nvPr/>
        </p:nvCxnSpPr>
        <p:spPr>
          <a:xfrm flipH="1" rot="10800000">
            <a:off x="3854825" y="1658600"/>
            <a:ext cx="392100" cy="1030800"/>
          </a:xfrm>
          <a:prstGeom prst="straightConnector1">
            <a:avLst/>
          </a:prstGeom>
          <a:noFill/>
          <a:ln cap="flat" cmpd="sng" w="28575">
            <a:solidFill>
              <a:schemeClr val="dk2"/>
            </a:solidFill>
            <a:prstDash val="dot"/>
            <a:round/>
            <a:headEnd len="med" w="med" type="none"/>
            <a:tailEnd len="med" w="med" type="none"/>
          </a:ln>
        </p:spPr>
      </p:cxnSp>
      <p:sp>
        <p:nvSpPr>
          <p:cNvPr id="514" name="Google Shape;514;p31"/>
          <p:cNvSpPr/>
          <p:nvPr/>
        </p:nvSpPr>
        <p:spPr>
          <a:xfrm>
            <a:off x="0" y="4746125"/>
            <a:ext cx="9144000" cy="4110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5" name="Google Shape;515;p31"/>
          <p:cNvPicPr preferRelativeResize="0"/>
          <p:nvPr/>
        </p:nvPicPr>
        <p:blipFill rotWithShape="1">
          <a:blip r:embed="rId4">
            <a:alphaModFix/>
          </a:blip>
          <a:srcRect b="0" l="26802" r="28770" t="0"/>
          <a:stretch/>
        </p:blipFill>
        <p:spPr>
          <a:xfrm>
            <a:off x="7962900" y="2884850"/>
            <a:ext cx="732950" cy="1166200"/>
          </a:xfrm>
          <a:prstGeom prst="rect">
            <a:avLst/>
          </a:prstGeom>
          <a:noFill/>
          <a:ln>
            <a:noFill/>
          </a:ln>
        </p:spPr>
      </p:pic>
      <p:pic>
        <p:nvPicPr>
          <p:cNvPr id="516" name="Google Shape;516;p31"/>
          <p:cNvPicPr preferRelativeResize="0"/>
          <p:nvPr/>
        </p:nvPicPr>
        <p:blipFill>
          <a:blip r:embed="rId5">
            <a:alphaModFix/>
          </a:blip>
          <a:stretch>
            <a:fillRect/>
          </a:stretch>
        </p:blipFill>
        <p:spPr>
          <a:xfrm>
            <a:off x="7681675" y="4122900"/>
            <a:ext cx="1295400" cy="514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p:nvPr/>
        </p:nvSpPr>
        <p:spPr>
          <a:xfrm>
            <a:off x="344925" y="846750"/>
            <a:ext cx="7065000" cy="3654300"/>
          </a:xfrm>
          <a:prstGeom prst="rect">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 name="Google Shape;66;p14"/>
          <p:cNvGrpSpPr/>
          <p:nvPr/>
        </p:nvGrpSpPr>
        <p:grpSpPr>
          <a:xfrm>
            <a:off x="403389" y="896283"/>
            <a:ext cx="6895209" cy="3521525"/>
            <a:chOff x="-13063" y="111435"/>
            <a:chExt cx="9163068" cy="4953615"/>
          </a:xfrm>
        </p:grpSpPr>
        <p:sp>
          <p:nvSpPr>
            <p:cNvPr id="67" name="Google Shape;67;p14"/>
            <p:cNvSpPr/>
            <p:nvPr/>
          </p:nvSpPr>
          <p:spPr>
            <a:xfrm rot="-5400000">
              <a:off x="-1800613" y="1898985"/>
              <a:ext cx="4937100" cy="13620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Thin"/>
                  <a:ea typeface="Raleway Thin"/>
                  <a:cs typeface="Raleway Thin"/>
                  <a:sym typeface="Raleway Thin"/>
                </a:rPr>
                <a:t>Starting Point</a:t>
              </a:r>
              <a:endParaRPr sz="1200">
                <a:latin typeface="Raleway Thin"/>
                <a:ea typeface="Raleway Thin"/>
                <a:cs typeface="Raleway Thin"/>
                <a:sym typeface="Raleway Thin"/>
              </a:endParaRPr>
            </a:p>
          </p:txBody>
        </p:sp>
        <p:sp>
          <p:nvSpPr>
            <p:cNvPr id="68" name="Google Shape;68;p14"/>
            <p:cNvSpPr/>
            <p:nvPr/>
          </p:nvSpPr>
          <p:spPr>
            <a:xfrm>
              <a:off x="1438825" y="112050"/>
              <a:ext cx="6388200" cy="4257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Thin"/>
                  <a:ea typeface="Raleway Thin"/>
                  <a:cs typeface="Raleway Thin"/>
                  <a:sym typeface="Raleway Thin"/>
                </a:rPr>
                <a:t>Phases in time</a:t>
              </a:r>
              <a:endParaRPr sz="1200">
                <a:latin typeface="Raleway Thin"/>
                <a:ea typeface="Raleway Thin"/>
                <a:cs typeface="Raleway Thin"/>
                <a:sym typeface="Raleway Thin"/>
              </a:endParaRPr>
            </a:p>
          </p:txBody>
        </p:sp>
        <p:sp>
          <p:nvSpPr>
            <p:cNvPr id="69" name="Google Shape;69;p14"/>
            <p:cNvSpPr/>
            <p:nvPr/>
          </p:nvSpPr>
          <p:spPr>
            <a:xfrm rot="-5400000">
              <a:off x="114025" y="1958650"/>
              <a:ext cx="3075300" cy="4257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Thin"/>
                  <a:ea typeface="Raleway Thin"/>
                  <a:cs typeface="Raleway Thin"/>
                  <a:sym typeface="Raleway Thin"/>
                </a:rPr>
                <a:t>Stakeholders</a:t>
              </a:r>
              <a:endParaRPr sz="1200">
                <a:latin typeface="Raleway Thin"/>
                <a:ea typeface="Raleway Thin"/>
                <a:cs typeface="Raleway Thin"/>
                <a:sym typeface="Raleway Thin"/>
              </a:endParaRPr>
            </a:p>
          </p:txBody>
        </p:sp>
        <p:sp>
          <p:nvSpPr>
            <p:cNvPr id="70" name="Google Shape;70;p14"/>
            <p:cNvSpPr/>
            <p:nvPr/>
          </p:nvSpPr>
          <p:spPr>
            <a:xfrm rot="-5400000">
              <a:off x="1021825" y="4222350"/>
              <a:ext cx="1259700" cy="4257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Thin"/>
                  <a:ea typeface="Raleway Thin"/>
                  <a:cs typeface="Raleway Thin"/>
                  <a:sym typeface="Raleway Thin"/>
                </a:rPr>
                <a:t>Indicators</a:t>
              </a:r>
              <a:endParaRPr sz="1200">
                <a:latin typeface="Raleway Thin"/>
                <a:ea typeface="Raleway Thin"/>
                <a:cs typeface="Raleway Thin"/>
                <a:sym typeface="Raleway Thin"/>
              </a:endParaRPr>
            </a:p>
          </p:txBody>
        </p:sp>
        <p:sp>
          <p:nvSpPr>
            <p:cNvPr id="71" name="Google Shape;71;p14"/>
            <p:cNvSpPr/>
            <p:nvPr/>
          </p:nvSpPr>
          <p:spPr>
            <a:xfrm>
              <a:off x="1954300" y="638725"/>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1954200" y="1271606"/>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1954200" y="1904488"/>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1954200" y="2537369"/>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1954200" y="3170250"/>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3444875" y="633788"/>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3444775" y="1266669"/>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3444775" y="1899550"/>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3444775" y="2532432"/>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3444775" y="3165313"/>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935550" y="633788"/>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935450" y="1266669"/>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4935450" y="1899550"/>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935450" y="2532432"/>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4935450" y="3165313"/>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426325" y="633788"/>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6426225" y="1266669"/>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6426225" y="1899550"/>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6426225" y="2532432"/>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6426225" y="3165313"/>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nvSpPr>
          <p:spPr>
            <a:xfrm>
              <a:off x="2488821" y="1619192"/>
              <a:ext cx="4288200" cy="11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999999"/>
                  </a:solidFill>
                  <a:latin typeface="Raleway Thin"/>
                  <a:ea typeface="Raleway Thin"/>
                  <a:cs typeface="Raleway Thin"/>
                  <a:sym typeface="Raleway Thin"/>
                </a:rPr>
                <a:t>ACTIONS</a:t>
              </a:r>
              <a:endParaRPr sz="4800">
                <a:solidFill>
                  <a:srgbClr val="999999"/>
                </a:solidFill>
                <a:latin typeface="Raleway Thin"/>
                <a:ea typeface="Raleway Thin"/>
                <a:cs typeface="Raleway Thin"/>
                <a:sym typeface="Raleway Thin"/>
              </a:endParaRPr>
            </a:p>
          </p:txBody>
        </p:sp>
        <p:sp>
          <p:nvSpPr>
            <p:cNvPr id="92" name="Google Shape;92;p14"/>
            <p:cNvSpPr/>
            <p:nvPr/>
          </p:nvSpPr>
          <p:spPr>
            <a:xfrm>
              <a:off x="2005850" y="3991395"/>
              <a:ext cx="5883100" cy="1028825"/>
            </a:xfrm>
            <a:custGeom>
              <a:rect b="b" l="l" r="r" t="t"/>
              <a:pathLst>
                <a:path extrusionOk="0" h="41153" w="235324">
                  <a:moveTo>
                    <a:pt x="0" y="41153"/>
                  </a:moveTo>
                  <a:cubicBezTo>
                    <a:pt x="5678" y="40481"/>
                    <a:pt x="25774" y="40182"/>
                    <a:pt x="34066" y="37119"/>
                  </a:cubicBezTo>
                  <a:cubicBezTo>
                    <a:pt x="42358" y="34056"/>
                    <a:pt x="40042" y="26735"/>
                    <a:pt x="49754" y="22776"/>
                  </a:cubicBezTo>
                  <a:cubicBezTo>
                    <a:pt x="59466" y="18817"/>
                    <a:pt x="82551" y="17098"/>
                    <a:pt x="92337" y="13363"/>
                  </a:cubicBezTo>
                  <a:cubicBezTo>
                    <a:pt x="102124" y="9628"/>
                    <a:pt x="101451" y="1559"/>
                    <a:pt x="108473" y="364"/>
                  </a:cubicBezTo>
                  <a:cubicBezTo>
                    <a:pt x="115495" y="-831"/>
                    <a:pt x="125133" y="1709"/>
                    <a:pt x="134471" y="6191"/>
                  </a:cubicBezTo>
                  <a:cubicBezTo>
                    <a:pt x="143809" y="10673"/>
                    <a:pt x="154267" y="24942"/>
                    <a:pt x="164502" y="27258"/>
                  </a:cubicBezTo>
                  <a:cubicBezTo>
                    <a:pt x="174737" y="29574"/>
                    <a:pt x="184075" y="21207"/>
                    <a:pt x="195879" y="20086"/>
                  </a:cubicBezTo>
                  <a:cubicBezTo>
                    <a:pt x="207683" y="18966"/>
                    <a:pt x="228750" y="20460"/>
                    <a:pt x="235324" y="20535"/>
                  </a:cubicBezTo>
                </a:path>
              </a:pathLst>
            </a:custGeom>
            <a:noFill/>
            <a:ln cap="flat" cmpd="sng" w="9525">
              <a:solidFill>
                <a:srgbClr val="6AA84F"/>
              </a:solidFill>
              <a:prstDash val="solid"/>
              <a:round/>
              <a:headEnd len="med" w="med" type="none"/>
              <a:tailEnd len="med" w="med" type="none"/>
            </a:ln>
          </p:spPr>
        </p:sp>
        <p:sp>
          <p:nvSpPr>
            <p:cNvPr id="93" name="Google Shape;93;p14"/>
            <p:cNvSpPr/>
            <p:nvPr/>
          </p:nvSpPr>
          <p:spPr>
            <a:xfrm>
              <a:off x="2005850" y="4202200"/>
              <a:ext cx="5905500" cy="370275"/>
            </a:xfrm>
            <a:custGeom>
              <a:rect b="b" l="l" r="r" t="t"/>
              <a:pathLst>
                <a:path extrusionOk="0" h="14811" w="236220">
                  <a:moveTo>
                    <a:pt x="0" y="5827"/>
                  </a:moveTo>
                  <a:cubicBezTo>
                    <a:pt x="12476" y="7321"/>
                    <a:pt x="55357" y="14717"/>
                    <a:pt x="74855" y="14792"/>
                  </a:cubicBezTo>
                  <a:cubicBezTo>
                    <a:pt x="94353" y="14867"/>
                    <a:pt x="90096" y="8741"/>
                    <a:pt x="116990" y="6276"/>
                  </a:cubicBezTo>
                  <a:cubicBezTo>
                    <a:pt x="143884" y="3811"/>
                    <a:pt x="216348" y="1046"/>
                    <a:pt x="236220" y="0"/>
                  </a:cubicBezTo>
                </a:path>
              </a:pathLst>
            </a:custGeom>
            <a:noFill/>
            <a:ln cap="flat" cmpd="sng" w="9525">
              <a:solidFill>
                <a:srgbClr val="980000"/>
              </a:solidFill>
              <a:prstDash val="solid"/>
              <a:round/>
              <a:headEnd len="med" w="med" type="none"/>
              <a:tailEnd len="med" w="med" type="none"/>
            </a:ln>
          </p:spPr>
        </p:sp>
        <p:sp>
          <p:nvSpPr>
            <p:cNvPr id="94" name="Google Shape;94;p14"/>
            <p:cNvSpPr/>
            <p:nvPr/>
          </p:nvSpPr>
          <p:spPr>
            <a:xfrm>
              <a:off x="1994650" y="3877225"/>
              <a:ext cx="5871875" cy="183025"/>
            </a:xfrm>
            <a:custGeom>
              <a:rect b="b" l="l" r="r" t="t"/>
              <a:pathLst>
                <a:path extrusionOk="0" h="7321" w="234875">
                  <a:moveTo>
                    <a:pt x="0" y="0"/>
                  </a:moveTo>
                  <a:cubicBezTo>
                    <a:pt x="2914" y="1195"/>
                    <a:pt x="4109" y="6574"/>
                    <a:pt x="17481" y="7172"/>
                  </a:cubicBezTo>
                  <a:cubicBezTo>
                    <a:pt x="30853" y="7770"/>
                    <a:pt x="50576" y="4333"/>
                    <a:pt x="80234" y="3586"/>
                  </a:cubicBezTo>
                  <a:cubicBezTo>
                    <a:pt x="109892" y="2839"/>
                    <a:pt x="169657" y="3213"/>
                    <a:pt x="195430" y="2690"/>
                  </a:cubicBezTo>
                  <a:cubicBezTo>
                    <a:pt x="221204" y="2167"/>
                    <a:pt x="228301" y="823"/>
                    <a:pt x="234875" y="449"/>
                  </a:cubicBezTo>
                </a:path>
              </a:pathLst>
            </a:custGeom>
            <a:noFill/>
            <a:ln cap="flat" cmpd="sng" w="9525">
              <a:solidFill>
                <a:srgbClr val="4A86E8"/>
              </a:solidFill>
              <a:prstDash val="solid"/>
              <a:round/>
              <a:headEnd len="med" w="med" type="none"/>
              <a:tailEnd len="med" w="med" type="none"/>
            </a:ln>
          </p:spPr>
        </p:sp>
        <p:sp>
          <p:nvSpPr>
            <p:cNvPr id="95" name="Google Shape;95;p14"/>
            <p:cNvSpPr/>
            <p:nvPr/>
          </p:nvSpPr>
          <p:spPr>
            <a:xfrm>
              <a:off x="2050675" y="4381500"/>
              <a:ext cx="5849475" cy="600450"/>
            </a:xfrm>
            <a:custGeom>
              <a:rect b="b" l="l" r="r" t="t"/>
              <a:pathLst>
                <a:path extrusionOk="0" h="24018" w="233979">
                  <a:moveTo>
                    <a:pt x="0" y="22412"/>
                  </a:moveTo>
                  <a:cubicBezTo>
                    <a:pt x="8068" y="22636"/>
                    <a:pt x="33468" y="24279"/>
                    <a:pt x="48409" y="23756"/>
                  </a:cubicBezTo>
                  <a:cubicBezTo>
                    <a:pt x="63350" y="23233"/>
                    <a:pt x="78815" y="19797"/>
                    <a:pt x="89647" y="19274"/>
                  </a:cubicBezTo>
                  <a:cubicBezTo>
                    <a:pt x="100480" y="18751"/>
                    <a:pt x="107652" y="21889"/>
                    <a:pt x="113404" y="20619"/>
                  </a:cubicBezTo>
                  <a:cubicBezTo>
                    <a:pt x="119156" y="19349"/>
                    <a:pt x="117961" y="11131"/>
                    <a:pt x="124161" y="11654"/>
                  </a:cubicBezTo>
                  <a:cubicBezTo>
                    <a:pt x="130362" y="12177"/>
                    <a:pt x="132304" y="25698"/>
                    <a:pt x="150607" y="23756"/>
                  </a:cubicBezTo>
                  <a:cubicBezTo>
                    <a:pt x="168910" y="21814"/>
                    <a:pt x="220084" y="3959"/>
                    <a:pt x="233979" y="0"/>
                  </a:cubicBezTo>
                </a:path>
              </a:pathLst>
            </a:custGeom>
            <a:noFill/>
            <a:ln cap="flat" cmpd="sng" w="9525">
              <a:solidFill>
                <a:srgbClr val="980000"/>
              </a:solidFill>
              <a:prstDash val="solid"/>
              <a:round/>
              <a:headEnd len="med" w="med" type="none"/>
              <a:tailEnd len="med" w="med" type="none"/>
            </a:ln>
          </p:spPr>
        </p:sp>
        <p:sp>
          <p:nvSpPr>
            <p:cNvPr id="96" name="Google Shape;96;p14"/>
            <p:cNvSpPr/>
            <p:nvPr/>
          </p:nvSpPr>
          <p:spPr>
            <a:xfrm>
              <a:off x="2050675" y="4173497"/>
              <a:ext cx="5849475" cy="801900"/>
            </a:xfrm>
            <a:custGeom>
              <a:rect b="b" l="l" r="r" t="t"/>
              <a:pathLst>
                <a:path extrusionOk="0" h="32076" w="233979">
                  <a:moveTo>
                    <a:pt x="0" y="20422"/>
                  </a:moveTo>
                  <a:cubicBezTo>
                    <a:pt x="7695" y="17882"/>
                    <a:pt x="27865" y="5257"/>
                    <a:pt x="46168" y="5182"/>
                  </a:cubicBezTo>
                  <a:cubicBezTo>
                    <a:pt x="64471" y="5107"/>
                    <a:pt x="87107" y="20796"/>
                    <a:pt x="109818" y="19974"/>
                  </a:cubicBezTo>
                  <a:cubicBezTo>
                    <a:pt x="132529" y="19152"/>
                    <a:pt x="161739" y="-1765"/>
                    <a:pt x="182432" y="252"/>
                  </a:cubicBezTo>
                  <a:cubicBezTo>
                    <a:pt x="203126" y="2269"/>
                    <a:pt x="225388" y="26772"/>
                    <a:pt x="233979" y="32076"/>
                  </a:cubicBezTo>
                </a:path>
              </a:pathLst>
            </a:custGeom>
            <a:noFill/>
            <a:ln cap="flat" cmpd="sng" w="9525">
              <a:solidFill>
                <a:srgbClr val="FF9900"/>
              </a:solidFill>
              <a:prstDash val="solid"/>
              <a:round/>
              <a:headEnd len="med" w="med" type="none"/>
              <a:tailEnd len="med" w="med" type="none"/>
            </a:ln>
          </p:spPr>
        </p:sp>
        <p:sp>
          <p:nvSpPr>
            <p:cNvPr id="97" name="Google Shape;97;p14"/>
            <p:cNvSpPr/>
            <p:nvPr/>
          </p:nvSpPr>
          <p:spPr>
            <a:xfrm rot="-5400000">
              <a:off x="6064806" y="1963745"/>
              <a:ext cx="4937400" cy="12330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aleway Thin"/>
                  <a:ea typeface="Raleway Thin"/>
                  <a:cs typeface="Raleway Thin"/>
                  <a:sym typeface="Raleway Thin"/>
                </a:rPr>
                <a:t>End</a:t>
              </a:r>
              <a:r>
                <a:rPr lang="en">
                  <a:latin typeface="Raleway Thin"/>
                  <a:ea typeface="Raleway Thin"/>
                  <a:cs typeface="Raleway Thin"/>
                  <a:sym typeface="Raleway Thin"/>
                </a:rPr>
                <a:t> Point</a:t>
              </a:r>
              <a:endParaRPr>
                <a:latin typeface="Raleway Thin"/>
                <a:ea typeface="Raleway Thin"/>
                <a:cs typeface="Raleway Thin"/>
                <a:sym typeface="Raleway Thin"/>
              </a:endParaRPr>
            </a:p>
          </p:txBody>
        </p:sp>
        <p:sp>
          <p:nvSpPr>
            <p:cNvPr id="98" name="Google Shape;98;p14"/>
            <p:cNvSpPr/>
            <p:nvPr/>
          </p:nvSpPr>
          <p:spPr>
            <a:xfrm>
              <a:off x="4325475" y="4129375"/>
              <a:ext cx="190500" cy="183000"/>
            </a:xfrm>
            <a:prstGeom prst="ellipse">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4863350" y="4792400"/>
              <a:ext cx="190500" cy="183000"/>
            </a:xfrm>
            <a:prstGeom prst="ellipse">
              <a:avLst/>
            </a:prstGeom>
            <a:solidFill>
              <a:srgbClr val="00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6479250" y="4482950"/>
              <a:ext cx="190500" cy="183000"/>
            </a:xfrm>
            <a:prstGeom prst="ellipse">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 name="Google Shape;101;p14"/>
            <p:cNvCxnSpPr>
              <a:stCxn id="98" idx="2"/>
              <a:endCxn id="80" idx="2"/>
            </p:cNvCxnSpPr>
            <p:nvPr/>
          </p:nvCxnSpPr>
          <p:spPr>
            <a:xfrm rot="10800000">
              <a:off x="4145175" y="3709075"/>
              <a:ext cx="180300" cy="511800"/>
            </a:xfrm>
            <a:prstGeom prst="curvedConnector2">
              <a:avLst/>
            </a:prstGeom>
            <a:noFill/>
            <a:ln cap="flat" cmpd="sng" w="28575">
              <a:solidFill>
                <a:srgbClr val="980000"/>
              </a:solidFill>
              <a:prstDash val="dot"/>
              <a:round/>
              <a:headEnd len="med" w="med" type="none"/>
              <a:tailEnd len="med" w="med" type="oval"/>
            </a:ln>
          </p:spPr>
        </p:cxnSp>
        <p:cxnSp>
          <p:nvCxnSpPr>
            <p:cNvPr id="102" name="Google Shape;102;p14"/>
            <p:cNvCxnSpPr/>
            <p:nvPr/>
          </p:nvCxnSpPr>
          <p:spPr>
            <a:xfrm rot="-5400000">
              <a:off x="3619400" y="2857350"/>
              <a:ext cx="3339600" cy="694800"/>
            </a:xfrm>
            <a:prstGeom prst="curvedConnector3">
              <a:avLst>
                <a:gd fmla="val 50000" name="adj1"/>
              </a:avLst>
            </a:prstGeom>
            <a:noFill/>
            <a:ln cap="flat" cmpd="sng" w="28575">
              <a:solidFill>
                <a:srgbClr val="980000"/>
              </a:solidFill>
              <a:prstDash val="dot"/>
              <a:round/>
              <a:headEnd len="med" w="med" type="none"/>
              <a:tailEnd len="med" w="med" type="oval"/>
            </a:ln>
          </p:spPr>
        </p:cxnSp>
        <p:cxnSp>
          <p:nvCxnSpPr>
            <p:cNvPr id="103" name="Google Shape;103;p14"/>
            <p:cNvCxnSpPr/>
            <p:nvPr/>
          </p:nvCxnSpPr>
          <p:spPr>
            <a:xfrm rot="-5400000">
              <a:off x="6006225" y="3417850"/>
              <a:ext cx="1737000" cy="526500"/>
            </a:xfrm>
            <a:prstGeom prst="curvedConnector3">
              <a:avLst>
                <a:gd fmla="val 50000" name="adj1"/>
              </a:avLst>
            </a:prstGeom>
            <a:noFill/>
            <a:ln cap="flat" cmpd="sng" w="28575">
              <a:solidFill>
                <a:srgbClr val="980000"/>
              </a:solidFill>
              <a:prstDash val="dot"/>
              <a:round/>
              <a:headEnd len="med" w="med" type="none"/>
              <a:tailEnd len="med" w="med" type="oval"/>
            </a:ln>
          </p:spPr>
        </p:cxnSp>
      </p:grpSp>
      <p:sp>
        <p:nvSpPr>
          <p:cNvPr id="104" name="Google Shape;104;p14"/>
          <p:cNvSpPr txBox="1"/>
          <p:nvPr/>
        </p:nvSpPr>
        <p:spPr>
          <a:xfrm>
            <a:off x="344925" y="187800"/>
            <a:ext cx="58434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a:t>
            </a:r>
            <a:endParaRPr sz="2400">
              <a:latin typeface="Raleway Thin"/>
              <a:ea typeface="Raleway Thin"/>
              <a:cs typeface="Raleway Thin"/>
              <a:sym typeface="Raleway Thin"/>
            </a:endParaRPr>
          </a:p>
        </p:txBody>
      </p:sp>
      <p:pic>
        <p:nvPicPr>
          <p:cNvPr id="105" name="Google Shape;105;p14"/>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sp>
        <p:nvSpPr>
          <p:cNvPr id="106" name="Google Shape;106;p14"/>
          <p:cNvSpPr/>
          <p:nvPr/>
        </p:nvSpPr>
        <p:spPr>
          <a:xfrm>
            <a:off x="0" y="4746125"/>
            <a:ext cx="9144000" cy="4110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14"/>
          <p:cNvPicPr preferRelativeResize="0"/>
          <p:nvPr/>
        </p:nvPicPr>
        <p:blipFill>
          <a:blip r:embed="rId4">
            <a:alphaModFix/>
          </a:blip>
          <a:stretch>
            <a:fillRect/>
          </a:stretch>
        </p:blipFill>
        <p:spPr>
          <a:xfrm>
            <a:off x="7681675" y="4122900"/>
            <a:ext cx="1295400" cy="514350"/>
          </a:xfrm>
          <a:prstGeom prst="rect">
            <a:avLst/>
          </a:prstGeom>
          <a:noFill/>
          <a:ln>
            <a:noFill/>
          </a:ln>
        </p:spPr>
      </p:pic>
      <p:pic>
        <p:nvPicPr>
          <p:cNvPr id="108" name="Google Shape;108;p14"/>
          <p:cNvPicPr preferRelativeResize="0"/>
          <p:nvPr/>
        </p:nvPicPr>
        <p:blipFill>
          <a:blip r:embed="rId5">
            <a:alphaModFix/>
          </a:blip>
          <a:stretch>
            <a:fillRect/>
          </a:stretch>
        </p:blipFill>
        <p:spPr>
          <a:xfrm>
            <a:off x="7777896" y="1981300"/>
            <a:ext cx="1102976" cy="9035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2"/>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 Point (template)</a:t>
            </a:r>
            <a:endParaRPr sz="2400">
              <a:latin typeface="Raleway Thin"/>
              <a:ea typeface="Raleway Thin"/>
              <a:cs typeface="Raleway Thin"/>
              <a:sym typeface="Raleway Thin"/>
            </a:endParaRPr>
          </a:p>
        </p:txBody>
      </p:sp>
      <p:sp>
        <p:nvSpPr>
          <p:cNvPr id="522" name="Google Shape;522;p32"/>
          <p:cNvSpPr txBox="1"/>
          <p:nvPr/>
        </p:nvSpPr>
        <p:spPr>
          <a:xfrm>
            <a:off x="1016825" y="797100"/>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Assets</a:t>
            </a:r>
            <a:endParaRPr>
              <a:solidFill>
                <a:srgbClr val="FFFFFF"/>
              </a:solidFill>
              <a:latin typeface="Raleway Thin"/>
              <a:ea typeface="Raleway Thin"/>
              <a:cs typeface="Raleway Thin"/>
              <a:sym typeface="Raleway Thin"/>
            </a:endParaRPr>
          </a:p>
        </p:txBody>
      </p:sp>
      <p:sp>
        <p:nvSpPr>
          <p:cNvPr id="523" name="Google Shape;523;p32"/>
          <p:cNvSpPr/>
          <p:nvPr/>
        </p:nvSpPr>
        <p:spPr>
          <a:xfrm>
            <a:off x="769600" y="1485900"/>
            <a:ext cx="3684300" cy="2366100"/>
          </a:xfrm>
          <a:prstGeom prst="roundRect">
            <a:avLst>
              <a:gd fmla="val 16667" name="adj"/>
            </a:avLst>
          </a:prstGeom>
          <a:noFill/>
          <a:ln cap="flat" cmpd="sng" w="19050">
            <a:solidFill>
              <a:srgbClr val="FF99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2"/>
          <p:cNvSpPr txBox="1"/>
          <p:nvPr/>
        </p:nvSpPr>
        <p:spPr>
          <a:xfrm>
            <a:off x="1839125" y="2218701"/>
            <a:ext cx="1440000" cy="7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aleway Thin"/>
                <a:ea typeface="Raleway Thin"/>
                <a:cs typeface="Raleway Thin"/>
                <a:sym typeface="Raleway Thin"/>
              </a:rPr>
              <a:t>PLACE  PICTURE(S) OF YOUR ASSETS HERE</a:t>
            </a:r>
            <a:endParaRPr>
              <a:solidFill>
                <a:srgbClr val="B7B7B7"/>
              </a:solidFill>
              <a:latin typeface="Raleway Thin"/>
              <a:ea typeface="Raleway Thin"/>
              <a:cs typeface="Raleway Thin"/>
              <a:sym typeface="Raleway Thin"/>
            </a:endParaRPr>
          </a:p>
        </p:txBody>
      </p:sp>
      <p:sp>
        <p:nvSpPr>
          <p:cNvPr id="525" name="Google Shape;525;p32"/>
          <p:cNvSpPr txBox="1"/>
          <p:nvPr/>
        </p:nvSpPr>
        <p:spPr>
          <a:xfrm>
            <a:off x="2508125" y="681600"/>
            <a:ext cx="45663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spaces below, please provide images of your ENDING asset(s) along with a short description (ex. Type of building, etc.).</a:t>
            </a:r>
            <a:endParaRPr b="1" sz="1200">
              <a:latin typeface="Raleway"/>
              <a:ea typeface="Raleway"/>
              <a:cs typeface="Raleway"/>
              <a:sym typeface="Raleway"/>
            </a:endParaRPr>
          </a:p>
        </p:txBody>
      </p:sp>
      <p:sp>
        <p:nvSpPr>
          <p:cNvPr id="526" name="Google Shape;526;p32"/>
          <p:cNvSpPr/>
          <p:nvPr/>
        </p:nvSpPr>
        <p:spPr>
          <a:xfrm>
            <a:off x="702900" y="4051050"/>
            <a:ext cx="3684300" cy="10212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2"/>
          <p:cNvSpPr txBox="1"/>
          <p:nvPr/>
        </p:nvSpPr>
        <p:spPr>
          <a:xfrm>
            <a:off x="978850" y="4103700"/>
            <a:ext cx="32658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aleway"/>
                <a:ea typeface="Raleway"/>
                <a:cs typeface="Raleway"/>
                <a:sym typeface="Raleway"/>
              </a:rPr>
              <a:t>Historical school building (primary school, technical school, recently a private college). 1,200 m2 of space with a large yard. Needs renovation (the main problem is no elevator).</a:t>
            </a:r>
            <a:endParaRPr sz="1100">
              <a:latin typeface="Raleway"/>
              <a:ea typeface="Raleway"/>
              <a:cs typeface="Raleway"/>
              <a:sym typeface="Raleway"/>
            </a:endParaRPr>
          </a:p>
          <a:p>
            <a:pPr indent="0" lvl="0" marL="0" rtl="0" algn="l">
              <a:spcBef>
                <a:spcPts val="0"/>
              </a:spcBef>
              <a:spcAft>
                <a:spcPts val="0"/>
              </a:spcAft>
              <a:buNone/>
            </a:pPr>
            <a:r>
              <a:t/>
            </a:r>
            <a:endParaRPr sz="1100">
              <a:solidFill>
                <a:srgbClr val="B7B7B7"/>
              </a:solidFill>
              <a:latin typeface="Raleway"/>
              <a:ea typeface="Raleway"/>
              <a:cs typeface="Raleway"/>
              <a:sym typeface="Raleway"/>
            </a:endParaRPr>
          </a:p>
        </p:txBody>
      </p:sp>
      <p:sp>
        <p:nvSpPr>
          <p:cNvPr id="528" name="Google Shape;528;p32"/>
          <p:cNvSpPr/>
          <p:nvPr/>
        </p:nvSpPr>
        <p:spPr>
          <a:xfrm>
            <a:off x="4690100" y="1485900"/>
            <a:ext cx="3684300" cy="2366100"/>
          </a:xfrm>
          <a:prstGeom prst="roundRect">
            <a:avLst>
              <a:gd fmla="val 16667" name="adj"/>
            </a:avLst>
          </a:prstGeom>
          <a:noFill/>
          <a:ln cap="flat" cmpd="sng" w="19050">
            <a:solidFill>
              <a:srgbClr val="FF99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2"/>
          <p:cNvSpPr txBox="1"/>
          <p:nvPr/>
        </p:nvSpPr>
        <p:spPr>
          <a:xfrm>
            <a:off x="5759625" y="2218701"/>
            <a:ext cx="1440000" cy="7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aleway Thin"/>
                <a:ea typeface="Raleway Thin"/>
                <a:cs typeface="Raleway Thin"/>
                <a:sym typeface="Raleway Thin"/>
              </a:rPr>
              <a:t>PLACE  PICTURE(S) OF YOUR ASSETS HERE</a:t>
            </a:r>
            <a:endParaRPr>
              <a:solidFill>
                <a:srgbClr val="B7B7B7"/>
              </a:solidFill>
              <a:latin typeface="Raleway Thin"/>
              <a:ea typeface="Raleway Thin"/>
              <a:cs typeface="Raleway Thin"/>
              <a:sym typeface="Raleway Thin"/>
            </a:endParaRPr>
          </a:p>
        </p:txBody>
      </p:sp>
      <p:sp>
        <p:nvSpPr>
          <p:cNvPr id="530" name="Google Shape;530;p32"/>
          <p:cNvSpPr/>
          <p:nvPr/>
        </p:nvSpPr>
        <p:spPr>
          <a:xfrm>
            <a:off x="5634950" y="4051050"/>
            <a:ext cx="1794600" cy="835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2"/>
          <p:cNvSpPr txBox="1"/>
          <p:nvPr/>
        </p:nvSpPr>
        <p:spPr>
          <a:xfrm>
            <a:off x="5754950" y="4103700"/>
            <a:ext cx="15546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aleway"/>
                <a:ea typeface="Raleway"/>
                <a:cs typeface="Raleway"/>
                <a:sym typeface="Raleway"/>
              </a:rPr>
              <a:t>a network of neighborhood houses and clubs</a:t>
            </a:r>
            <a:endParaRPr sz="1100">
              <a:latin typeface="Raleway"/>
              <a:ea typeface="Raleway"/>
              <a:cs typeface="Raleway"/>
              <a:sym typeface="Raleway"/>
            </a:endParaRPr>
          </a:p>
        </p:txBody>
      </p:sp>
      <p:pic>
        <p:nvPicPr>
          <p:cNvPr id="532" name="Google Shape;532;p32"/>
          <p:cNvPicPr preferRelativeResize="0"/>
          <p:nvPr/>
        </p:nvPicPr>
        <p:blipFill>
          <a:blip r:embed="rId3">
            <a:alphaModFix/>
          </a:blip>
          <a:stretch>
            <a:fillRect/>
          </a:stretch>
        </p:blipFill>
        <p:spPr>
          <a:xfrm>
            <a:off x="862450" y="1332963"/>
            <a:ext cx="3498597" cy="2623925"/>
          </a:xfrm>
          <a:prstGeom prst="rect">
            <a:avLst/>
          </a:prstGeom>
          <a:noFill/>
          <a:ln cap="flat" cmpd="sng" w="19050">
            <a:solidFill>
              <a:srgbClr val="FF9900"/>
            </a:solidFill>
            <a:prstDash val="dot"/>
            <a:round/>
            <a:headEnd len="sm" w="sm" type="none"/>
            <a:tailEnd len="sm" w="sm" type="none"/>
          </a:ln>
        </p:spPr>
      </p:pic>
      <p:pic>
        <p:nvPicPr>
          <p:cNvPr id="533" name="Google Shape;533;p32"/>
          <p:cNvPicPr preferRelativeResize="0"/>
          <p:nvPr/>
        </p:nvPicPr>
        <p:blipFill>
          <a:blip r:embed="rId4">
            <a:alphaModFix/>
          </a:blip>
          <a:stretch>
            <a:fillRect/>
          </a:stretch>
        </p:blipFill>
        <p:spPr>
          <a:xfrm>
            <a:off x="4634547" y="1377413"/>
            <a:ext cx="4066251" cy="2482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3"/>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 Point (template)</a:t>
            </a:r>
            <a:endParaRPr sz="2400">
              <a:latin typeface="Raleway Thin"/>
              <a:ea typeface="Raleway Thin"/>
              <a:cs typeface="Raleway Thin"/>
              <a:sym typeface="Raleway Thin"/>
            </a:endParaRPr>
          </a:p>
        </p:txBody>
      </p:sp>
      <p:sp>
        <p:nvSpPr>
          <p:cNvPr id="539" name="Google Shape;539;p33"/>
          <p:cNvSpPr/>
          <p:nvPr/>
        </p:nvSpPr>
        <p:spPr>
          <a:xfrm>
            <a:off x="1028700" y="1432400"/>
            <a:ext cx="6199500" cy="33573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3"/>
          <p:cNvSpPr txBox="1"/>
          <p:nvPr/>
        </p:nvSpPr>
        <p:spPr>
          <a:xfrm>
            <a:off x="344925" y="782875"/>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Change</a:t>
            </a:r>
            <a:endParaRPr>
              <a:solidFill>
                <a:srgbClr val="FFFFFF"/>
              </a:solidFill>
              <a:latin typeface="Raleway Thin"/>
              <a:ea typeface="Raleway Thin"/>
              <a:cs typeface="Raleway Thin"/>
              <a:sym typeface="Raleway Thin"/>
            </a:endParaRPr>
          </a:p>
        </p:txBody>
      </p:sp>
      <p:pic>
        <p:nvPicPr>
          <p:cNvPr id="541" name="Google Shape;541;p33"/>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pic>
        <p:nvPicPr>
          <p:cNvPr id="542" name="Google Shape;542;p33"/>
          <p:cNvPicPr preferRelativeResize="0"/>
          <p:nvPr/>
        </p:nvPicPr>
        <p:blipFill>
          <a:blip r:embed="rId4">
            <a:alphaModFix/>
          </a:blip>
          <a:stretch>
            <a:fillRect/>
          </a:stretch>
        </p:blipFill>
        <p:spPr>
          <a:xfrm>
            <a:off x="7681675" y="4122900"/>
            <a:ext cx="1295400" cy="514350"/>
          </a:xfrm>
          <a:prstGeom prst="rect">
            <a:avLst/>
          </a:prstGeom>
          <a:noFill/>
          <a:ln>
            <a:noFill/>
          </a:ln>
        </p:spPr>
      </p:pic>
      <p:sp>
        <p:nvSpPr>
          <p:cNvPr id="543" name="Google Shape;543;p33"/>
          <p:cNvSpPr txBox="1"/>
          <p:nvPr/>
        </p:nvSpPr>
        <p:spPr>
          <a:xfrm>
            <a:off x="1907250" y="681450"/>
            <a:ext cx="5487900" cy="5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ighlight>
                  <a:srgbClr val="FFFFFF"/>
                </a:highlight>
                <a:latin typeface="Raleway"/>
                <a:ea typeface="Raleway"/>
                <a:cs typeface="Raleway"/>
                <a:sym typeface="Raleway"/>
              </a:rPr>
              <a:t>During the meeting</a:t>
            </a:r>
            <a:r>
              <a:rPr b="1" lang="en" sz="1100">
                <a:solidFill>
                  <a:schemeClr val="dk1"/>
                </a:solidFill>
                <a:highlight>
                  <a:srgbClr val="FFFFFF"/>
                </a:highlight>
                <a:latin typeface="Raleway"/>
                <a:ea typeface="Raleway"/>
                <a:cs typeface="Raleway"/>
                <a:sym typeface="Raleway"/>
              </a:rPr>
              <a:t>, r</a:t>
            </a:r>
            <a:r>
              <a:rPr b="1" lang="en" sz="1100">
                <a:solidFill>
                  <a:schemeClr val="dk1"/>
                </a:solidFill>
                <a:highlight>
                  <a:srgbClr val="FFFFFF"/>
                </a:highlight>
                <a:latin typeface="Raleway"/>
                <a:ea typeface="Raleway"/>
                <a:cs typeface="Raleway"/>
                <a:sym typeface="Raleway"/>
              </a:rPr>
              <a:t>eflect on the 4 challenges you described in Slide 5. How did you meet these challenges? Describe your successful strategies.</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t/>
            </a:r>
            <a:endParaRPr b="1" sz="1100">
              <a:solidFill>
                <a:schemeClr val="dk1"/>
              </a:solidFill>
              <a:highlight>
                <a:srgbClr val="FFFFFF"/>
              </a:highlight>
              <a:latin typeface="Raleway"/>
              <a:ea typeface="Raleway"/>
              <a:cs typeface="Raleway"/>
              <a:sym typeface="Raleway"/>
            </a:endParaRPr>
          </a:p>
        </p:txBody>
      </p:sp>
      <p:sp>
        <p:nvSpPr>
          <p:cNvPr id="544" name="Google Shape;544;p33"/>
          <p:cNvSpPr txBox="1"/>
          <p:nvPr/>
        </p:nvSpPr>
        <p:spPr>
          <a:xfrm>
            <a:off x="1227650" y="1747275"/>
            <a:ext cx="1365300" cy="920700"/>
          </a:xfrm>
          <a:prstGeom prst="rect">
            <a:avLst/>
          </a:prstGeom>
          <a:noFill/>
          <a:ln>
            <a:noFill/>
          </a:ln>
        </p:spPr>
        <p:txBody>
          <a:bodyPr anchorCtr="0" anchor="t" bIns="91425" lIns="91425" spcFirstLastPara="1" rIns="91425" wrap="square" tIns="91425">
            <a:noAutofit/>
          </a:bodyPr>
          <a:lstStyle/>
          <a:p>
            <a:pPr indent="0" lvl="0" marL="0" rtl="0" algn="l">
              <a:lnSpc>
                <a:spcPct val="400000"/>
              </a:lnSpc>
              <a:spcBef>
                <a:spcPts val="0"/>
              </a:spcBef>
              <a:spcAft>
                <a:spcPts val="0"/>
              </a:spcAft>
              <a:buNone/>
            </a:pPr>
            <a:r>
              <a:rPr b="1" lang="en" sz="1200">
                <a:latin typeface="Raleway"/>
                <a:ea typeface="Raleway"/>
                <a:cs typeface="Raleway"/>
                <a:sym typeface="Raleway"/>
              </a:rPr>
              <a:t>Challenge #1:</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#2:</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#3:</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#4:</a:t>
            </a:r>
            <a:endParaRPr b="1" sz="1200">
              <a:latin typeface="Raleway"/>
              <a:ea typeface="Raleway"/>
              <a:cs typeface="Raleway"/>
              <a:sym typeface="Raleway"/>
            </a:endParaRPr>
          </a:p>
        </p:txBody>
      </p:sp>
      <p:sp>
        <p:nvSpPr>
          <p:cNvPr id="545" name="Google Shape;545;p33"/>
          <p:cNvSpPr txBox="1"/>
          <p:nvPr/>
        </p:nvSpPr>
        <p:spPr>
          <a:xfrm>
            <a:off x="2394925" y="1747275"/>
            <a:ext cx="45792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Building a community based on local leaders and local residents</a:t>
            </a:r>
            <a:endParaRPr sz="1100">
              <a:solidFill>
                <a:srgbClr val="999999"/>
              </a:solidFill>
              <a:latin typeface="Raleway"/>
              <a:ea typeface="Raleway"/>
              <a:cs typeface="Raleway"/>
              <a:sym typeface="Raleway"/>
            </a:endParaRPr>
          </a:p>
        </p:txBody>
      </p:sp>
      <p:sp>
        <p:nvSpPr>
          <p:cNvPr id="546" name="Google Shape;546;p33"/>
          <p:cNvSpPr txBox="1"/>
          <p:nvPr/>
        </p:nvSpPr>
        <p:spPr>
          <a:xfrm>
            <a:off x="2394925" y="2510341"/>
            <a:ext cx="45792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The invitation to cooperate with lawyers from outside the city hall was a success. They were our legal hackers</a:t>
            </a:r>
            <a:endParaRPr sz="1100">
              <a:solidFill>
                <a:srgbClr val="999999"/>
              </a:solidFill>
              <a:latin typeface="Raleway"/>
              <a:ea typeface="Raleway"/>
              <a:cs typeface="Raleway"/>
              <a:sym typeface="Raleway"/>
            </a:endParaRPr>
          </a:p>
        </p:txBody>
      </p:sp>
      <p:sp>
        <p:nvSpPr>
          <p:cNvPr id="547" name="Google Shape;547;p33"/>
          <p:cNvSpPr txBox="1"/>
          <p:nvPr/>
        </p:nvSpPr>
        <p:spPr>
          <a:xfrm>
            <a:off x="2394925" y="3206075"/>
            <a:ext cx="45792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cooperation with experts in the renovation of historic buildings</a:t>
            </a:r>
            <a:endParaRPr sz="1100">
              <a:solidFill>
                <a:srgbClr val="999999"/>
              </a:solidFill>
              <a:latin typeface="Raleway"/>
              <a:ea typeface="Raleway"/>
              <a:cs typeface="Raleway"/>
              <a:sym typeface="Raleway"/>
            </a:endParaRPr>
          </a:p>
        </p:txBody>
      </p:sp>
      <p:sp>
        <p:nvSpPr>
          <p:cNvPr id="548" name="Google Shape;548;p33"/>
          <p:cNvSpPr txBox="1"/>
          <p:nvPr/>
        </p:nvSpPr>
        <p:spPr>
          <a:xfrm>
            <a:off x="2394925" y="3997988"/>
            <a:ext cx="45792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Still to be done </a:t>
            </a:r>
            <a:endParaRPr sz="1100">
              <a:solidFill>
                <a:srgbClr val="999999"/>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34"/>
          <p:cNvSpPr txBox="1"/>
          <p:nvPr/>
        </p:nvSpPr>
        <p:spPr>
          <a:xfrm>
            <a:off x="374875" y="-55925"/>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Ending Point (Template)</a:t>
            </a:r>
            <a:endParaRPr sz="2400">
              <a:latin typeface="Raleway Thin"/>
              <a:ea typeface="Raleway Thin"/>
              <a:cs typeface="Raleway Thin"/>
              <a:sym typeface="Raleway Thin"/>
            </a:endParaRPr>
          </a:p>
        </p:txBody>
      </p:sp>
      <p:sp>
        <p:nvSpPr>
          <p:cNvPr id="554" name="Google Shape;554;p34"/>
          <p:cNvSpPr txBox="1"/>
          <p:nvPr/>
        </p:nvSpPr>
        <p:spPr>
          <a:xfrm>
            <a:off x="3169425" y="433725"/>
            <a:ext cx="46482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u="sng">
                <a:solidFill>
                  <a:schemeClr val="dk1"/>
                </a:solidFill>
                <a:highlight>
                  <a:schemeClr val="lt1"/>
                </a:highlight>
                <a:latin typeface="Raleway"/>
                <a:ea typeface="Raleway"/>
                <a:cs typeface="Raleway"/>
                <a:sym typeface="Raleway"/>
              </a:rPr>
              <a:t>During the meeting</a:t>
            </a:r>
            <a:r>
              <a:rPr b="1" lang="en" sz="1200">
                <a:solidFill>
                  <a:schemeClr val="dk1"/>
                </a:solidFill>
                <a:highlight>
                  <a:schemeClr val="lt1"/>
                </a:highlight>
                <a:latin typeface="Raleway"/>
                <a:ea typeface="Raleway"/>
                <a:cs typeface="Raleway"/>
                <a:sym typeface="Raleway"/>
              </a:rPr>
              <a:t> i</a:t>
            </a:r>
            <a:r>
              <a:rPr b="1" lang="en" sz="1200">
                <a:solidFill>
                  <a:schemeClr val="dk1"/>
                </a:solidFill>
                <a:highlight>
                  <a:srgbClr val="FFFFFF"/>
                </a:highlight>
                <a:latin typeface="Raleway"/>
                <a:ea typeface="Raleway"/>
                <a:cs typeface="Raleway"/>
                <a:sym typeface="Raleway"/>
              </a:rPr>
              <a:t>n the boxes below, please write a short description of how your policy changed throughout the journey in terms of Commons and Citizen Participation. </a:t>
            </a:r>
            <a:endParaRPr b="1" sz="1200">
              <a:latin typeface="Raleway"/>
              <a:ea typeface="Raleway"/>
              <a:cs typeface="Raleway"/>
              <a:sym typeface="Raleway"/>
            </a:endParaRPr>
          </a:p>
        </p:txBody>
      </p:sp>
      <p:sp>
        <p:nvSpPr>
          <p:cNvPr id="555" name="Google Shape;555;p34"/>
          <p:cNvSpPr txBox="1"/>
          <p:nvPr/>
        </p:nvSpPr>
        <p:spPr>
          <a:xfrm>
            <a:off x="1562375" y="531427"/>
            <a:ext cx="1199100" cy="556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Policy Changes</a:t>
            </a:r>
            <a:endParaRPr>
              <a:solidFill>
                <a:srgbClr val="FFFFFF"/>
              </a:solidFill>
              <a:latin typeface="Raleway Thin"/>
              <a:ea typeface="Raleway Thin"/>
              <a:cs typeface="Raleway Thin"/>
              <a:sym typeface="Raleway Thin"/>
            </a:endParaRPr>
          </a:p>
        </p:txBody>
      </p:sp>
      <p:sp>
        <p:nvSpPr>
          <p:cNvPr id="556" name="Google Shape;556;p34"/>
          <p:cNvSpPr/>
          <p:nvPr/>
        </p:nvSpPr>
        <p:spPr>
          <a:xfrm>
            <a:off x="481350" y="1206813"/>
            <a:ext cx="8181300" cy="11310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4"/>
          <p:cNvSpPr txBox="1"/>
          <p:nvPr/>
        </p:nvSpPr>
        <p:spPr>
          <a:xfrm>
            <a:off x="634450" y="1242113"/>
            <a:ext cx="7843200" cy="10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We still do not have a single policy dedicated to commons, but we have analyzed all activities in this area and collected them into one document. We plan to combine participatory activities and those dedicated commons in one place - Centrum Dolna Brama</a:t>
            </a:r>
            <a:endParaRPr sz="1100">
              <a:solidFill>
                <a:srgbClr val="999999"/>
              </a:solidFill>
              <a:latin typeface="Raleway"/>
              <a:ea typeface="Raleway"/>
              <a:cs typeface="Raleway"/>
              <a:sym typeface="Raleway"/>
            </a:endParaRPr>
          </a:p>
          <a:p>
            <a:pPr indent="0" lvl="0" marL="0" rtl="0" algn="l">
              <a:spcBef>
                <a:spcPts val="0"/>
              </a:spcBef>
              <a:spcAft>
                <a:spcPts val="0"/>
              </a:spcAft>
              <a:buNone/>
            </a:pPr>
            <a:r>
              <a:rPr lang="en" sz="1100">
                <a:solidFill>
                  <a:srgbClr val="999999"/>
                </a:solidFill>
                <a:latin typeface="Raleway"/>
                <a:ea typeface="Raleway"/>
                <a:cs typeface="Raleway"/>
                <a:sym typeface="Raleway"/>
              </a:rPr>
              <a:t>Incubator - and set of tools and tricks</a:t>
            </a:r>
            <a:endParaRPr sz="1100">
              <a:solidFill>
                <a:srgbClr val="999999"/>
              </a:solidFill>
              <a:latin typeface="Raleway"/>
              <a:ea typeface="Raleway"/>
              <a:cs typeface="Raleway"/>
              <a:sym typeface="Raleway"/>
            </a:endParaRPr>
          </a:p>
        </p:txBody>
      </p:sp>
      <p:sp>
        <p:nvSpPr>
          <p:cNvPr id="558" name="Google Shape;558;p34"/>
          <p:cNvSpPr txBox="1"/>
          <p:nvPr/>
        </p:nvSpPr>
        <p:spPr>
          <a:xfrm>
            <a:off x="502925" y="3812475"/>
            <a:ext cx="1330200" cy="12096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Citizen participation?</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a:p>
            <a:pPr indent="0" lvl="0" marL="0" rtl="0" algn="ctr">
              <a:spcBef>
                <a:spcPts val="0"/>
              </a:spcBef>
              <a:spcAft>
                <a:spcPts val="0"/>
              </a:spcAft>
              <a:buClr>
                <a:schemeClr val="dk1"/>
              </a:buClr>
              <a:buSzPts val="1100"/>
              <a:buFont typeface="Arial"/>
              <a:buNone/>
            </a:pPr>
            <a:r>
              <a:rPr i="1" lang="en" sz="1100">
                <a:solidFill>
                  <a:srgbClr val="FFFFFF"/>
                </a:solidFill>
                <a:latin typeface="Raleway Thin"/>
                <a:ea typeface="Raleway Thin"/>
                <a:cs typeface="Raleway Thin"/>
                <a:sym typeface="Raleway Thin"/>
              </a:rPr>
              <a:t>Type an ‘X’ to indicate Yes or No</a:t>
            </a:r>
            <a:endParaRPr i="1" sz="1100">
              <a:solidFill>
                <a:srgbClr val="FFFFFF"/>
              </a:solidFill>
              <a:latin typeface="Raleway Thin"/>
              <a:ea typeface="Raleway Thin"/>
              <a:cs typeface="Raleway Thin"/>
              <a:sym typeface="Raleway Thin"/>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p:txBody>
      </p:sp>
      <p:sp>
        <p:nvSpPr>
          <p:cNvPr id="559" name="Google Shape;559;p34"/>
          <p:cNvSpPr txBox="1"/>
          <p:nvPr/>
        </p:nvSpPr>
        <p:spPr>
          <a:xfrm>
            <a:off x="500650" y="2456700"/>
            <a:ext cx="1330200" cy="11964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Commons?</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i="1" lang="en" sz="1100">
                <a:solidFill>
                  <a:srgbClr val="FFFFFF"/>
                </a:solidFill>
                <a:latin typeface="Raleway Thin"/>
                <a:ea typeface="Raleway Thin"/>
                <a:cs typeface="Raleway Thin"/>
                <a:sym typeface="Raleway Thin"/>
              </a:rPr>
              <a:t>Type an ‘X’ to indicate Yes or No</a:t>
            </a:r>
            <a:endParaRPr i="1" sz="1100">
              <a:solidFill>
                <a:srgbClr val="FFFFFF"/>
              </a:solidFill>
              <a:latin typeface="Raleway Thin"/>
              <a:ea typeface="Raleway Thin"/>
              <a:cs typeface="Raleway Thin"/>
              <a:sym typeface="Raleway Thin"/>
            </a:endParaRPr>
          </a:p>
        </p:txBody>
      </p:sp>
      <p:sp>
        <p:nvSpPr>
          <p:cNvPr id="560" name="Google Shape;560;p34"/>
          <p:cNvSpPr/>
          <p:nvPr/>
        </p:nvSpPr>
        <p:spPr>
          <a:xfrm>
            <a:off x="1830850" y="3043900"/>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NO</a:t>
            </a:r>
            <a:endParaRPr sz="1000"/>
          </a:p>
        </p:txBody>
      </p:sp>
      <p:sp>
        <p:nvSpPr>
          <p:cNvPr id="561" name="Google Shape;561;p34"/>
          <p:cNvSpPr/>
          <p:nvPr/>
        </p:nvSpPr>
        <p:spPr>
          <a:xfrm>
            <a:off x="1830850" y="2456700"/>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YES</a:t>
            </a:r>
            <a:endParaRPr sz="1000"/>
          </a:p>
        </p:txBody>
      </p:sp>
      <p:sp>
        <p:nvSpPr>
          <p:cNvPr id="562" name="Google Shape;562;p34"/>
          <p:cNvSpPr/>
          <p:nvPr/>
        </p:nvSpPr>
        <p:spPr>
          <a:xfrm>
            <a:off x="1830838" y="4365425"/>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NO</a:t>
            </a:r>
            <a:endParaRPr sz="1000"/>
          </a:p>
        </p:txBody>
      </p:sp>
      <p:sp>
        <p:nvSpPr>
          <p:cNvPr id="563" name="Google Shape;563;p34"/>
          <p:cNvSpPr/>
          <p:nvPr/>
        </p:nvSpPr>
        <p:spPr>
          <a:xfrm>
            <a:off x="1830862" y="3819825"/>
            <a:ext cx="702000" cy="5961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YES</a:t>
            </a:r>
            <a:endParaRPr sz="1000"/>
          </a:p>
        </p:txBody>
      </p:sp>
      <p:cxnSp>
        <p:nvCxnSpPr>
          <p:cNvPr id="564" name="Google Shape;564;p34"/>
          <p:cNvCxnSpPr/>
          <p:nvPr/>
        </p:nvCxnSpPr>
        <p:spPr>
          <a:xfrm>
            <a:off x="2228850" y="2884175"/>
            <a:ext cx="240000" cy="0"/>
          </a:xfrm>
          <a:prstGeom prst="straightConnector1">
            <a:avLst/>
          </a:prstGeom>
          <a:noFill/>
          <a:ln cap="flat" cmpd="sng" w="9525">
            <a:solidFill>
              <a:schemeClr val="dk2"/>
            </a:solidFill>
            <a:prstDash val="solid"/>
            <a:round/>
            <a:headEnd len="med" w="med" type="none"/>
            <a:tailEnd len="med" w="med" type="none"/>
          </a:ln>
        </p:spPr>
      </p:cxnSp>
      <p:cxnSp>
        <p:nvCxnSpPr>
          <p:cNvPr id="565" name="Google Shape;565;p34"/>
          <p:cNvCxnSpPr/>
          <p:nvPr/>
        </p:nvCxnSpPr>
        <p:spPr>
          <a:xfrm>
            <a:off x="2228850" y="3409150"/>
            <a:ext cx="240000" cy="0"/>
          </a:xfrm>
          <a:prstGeom prst="straightConnector1">
            <a:avLst/>
          </a:prstGeom>
          <a:noFill/>
          <a:ln cap="flat" cmpd="sng" w="9525">
            <a:solidFill>
              <a:schemeClr val="dk2"/>
            </a:solidFill>
            <a:prstDash val="solid"/>
            <a:round/>
            <a:headEnd len="med" w="med" type="none"/>
            <a:tailEnd len="med" w="med" type="none"/>
          </a:ln>
        </p:spPr>
      </p:cxnSp>
      <p:cxnSp>
        <p:nvCxnSpPr>
          <p:cNvPr id="566" name="Google Shape;566;p34"/>
          <p:cNvCxnSpPr/>
          <p:nvPr/>
        </p:nvCxnSpPr>
        <p:spPr>
          <a:xfrm>
            <a:off x="2228838" y="4175500"/>
            <a:ext cx="240000" cy="0"/>
          </a:xfrm>
          <a:prstGeom prst="straightConnector1">
            <a:avLst/>
          </a:prstGeom>
          <a:noFill/>
          <a:ln cap="flat" cmpd="sng" w="9525">
            <a:solidFill>
              <a:schemeClr val="dk2"/>
            </a:solidFill>
            <a:prstDash val="solid"/>
            <a:round/>
            <a:headEnd len="med" w="med" type="none"/>
            <a:tailEnd len="med" w="med" type="none"/>
          </a:ln>
        </p:spPr>
      </p:cxnSp>
      <p:cxnSp>
        <p:nvCxnSpPr>
          <p:cNvPr id="567" name="Google Shape;567;p34"/>
          <p:cNvCxnSpPr/>
          <p:nvPr/>
        </p:nvCxnSpPr>
        <p:spPr>
          <a:xfrm>
            <a:off x="2228838" y="4730975"/>
            <a:ext cx="240000" cy="0"/>
          </a:xfrm>
          <a:prstGeom prst="straightConnector1">
            <a:avLst/>
          </a:prstGeom>
          <a:noFill/>
          <a:ln cap="flat" cmpd="sng" w="9525">
            <a:solidFill>
              <a:schemeClr val="dk2"/>
            </a:solidFill>
            <a:prstDash val="solid"/>
            <a:round/>
            <a:headEnd len="med" w="med" type="none"/>
            <a:tailEnd len="med" w="med" type="none"/>
          </a:ln>
        </p:spPr>
      </p:cxnSp>
      <p:sp>
        <p:nvSpPr>
          <p:cNvPr id="568" name="Google Shape;568;p34"/>
          <p:cNvSpPr txBox="1"/>
          <p:nvPr/>
        </p:nvSpPr>
        <p:spPr>
          <a:xfrm>
            <a:off x="2170188" y="4425575"/>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569" name="Google Shape;569;p34"/>
          <p:cNvSpPr txBox="1"/>
          <p:nvPr/>
        </p:nvSpPr>
        <p:spPr>
          <a:xfrm>
            <a:off x="2170200" y="2530250"/>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570" name="Google Shape;570;p34"/>
          <p:cNvSpPr txBox="1"/>
          <p:nvPr/>
        </p:nvSpPr>
        <p:spPr>
          <a:xfrm>
            <a:off x="2170200" y="3091675"/>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x</a:t>
            </a:r>
            <a:endParaRPr/>
          </a:p>
        </p:txBody>
      </p:sp>
      <p:sp>
        <p:nvSpPr>
          <p:cNvPr id="571" name="Google Shape;571;p34"/>
          <p:cNvSpPr txBox="1"/>
          <p:nvPr/>
        </p:nvSpPr>
        <p:spPr>
          <a:xfrm>
            <a:off x="2170188" y="3874088"/>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x</a:t>
            </a:r>
            <a:endParaRPr/>
          </a:p>
        </p:txBody>
      </p:sp>
      <p:sp>
        <p:nvSpPr>
          <p:cNvPr id="572" name="Google Shape;572;p34"/>
          <p:cNvSpPr/>
          <p:nvPr/>
        </p:nvSpPr>
        <p:spPr>
          <a:xfrm>
            <a:off x="2866850" y="2532900"/>
            <a:ext cx="5815200" cy="11310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4"/>
          <p:cNvSpPr txBox="1"/>
          <p:nvPr/>
        </p:nvSpPr>
        <p:spPr>
          <a:xfrm>
            <a:off x="3014000" y="2638425"/>
            <a:ext cx="5483100" cy="9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In our case </a:t>
            </a:r>
            <a:r>
              <a:rPr lang="en" sz="1100">
                <a:solidFill>
                  <a:srgbClr val="999999"/>
                </a:solidFill>
                <a:latin typeface="Raleway"/>
                <a:ea typeface="Raleway"/>
                <a:cs typeface="Raleway"/>
                <a:sym typeface="Raleway"/>
              </a:rPr>
              <a:t>it will be innovative to combine activities in one place in the Dolna Brama Centre - despite the dispersion of these issues in various documents </a:t>
            </a:r>
            <a:endParaRPr sz="1100">
              <a:solidFill>
                <a:srgbClr val="999999"/>
              </a:solidFill>
              <a:latin typeface="Raleway"/>
              <a:ea typeface="Raleway"/>
              <a:cs typeface="Raleway"/>
              <a:sym typeface="Raleway"/>
            </a:endParaRPr>
          </a:p>
        </p:txBody>
      </p:sp>
      <p:sp>
        <p:nvSpPr>
          <p:cNvPr id="574" name="Google Shape;574;p34"/>
          <p:cNvSpPr/>
          <p:nvPr/>
        </p:nvSpPr>
        <p:spPr>
          <a:xfrm>
            <a:off x="2871797" y="3890948"/>
            <a:ext cx="5815200" cy="11310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4"/>
          <p:cNvSpPr txBox="1"/>
          <p:nvPr/>
        </p:nvSpPr>
        <p:spPr>
          <a:xfrm>
            <a:off x="3019275" y="4006475"/>
            <a:ext cx="5483100" cy="9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In our case it will be innovative to combine activities in one place in the center of the lower gate - despite the dispersion of these issues in various documents </a:t>
            </a:r>
            <a:endParaRPr sz="1100">
              <a:solidFill>
                <a:srgbClr val="999999"/>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100">
              <a:solidFill>
                <a:srgbClr val="999999"/>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35"/>
          <p:cNvSpPr txBox="1"/>
          <p:nvPr/>
        </p:nvSpPr>
        <p:spPr>
          <a:xfrm>
            <a:off x="344925" y="111600"/>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Ending Point (Template)</a:t>
            </a:r>
            <a:endParaRPr sz="2400">
              <a:latin typeface="Raleway Thin"/>
              <a:ea typeface="Raleway Thin"/>
              <a:cs typeface="Raleway Thin"/>
              <a:sym typeface="Raleway Thin"/>
            </a:endParaRPr>
          </a:p>
        </p:txBody>
      </p:sp>
      <p:sp>
        <p:nvSpPr>
          <p:cNvPr id="581" name="Google Shape;581;p35"/>
          <p:cNvSpPr txBox="1"/>
          <p:nvPr/>
        </p:nvSpPr>
        <p:spPr>
          <a:xfrm>
            <a:off x="633100" y="793200"/>
            <a:ext cx="1199100" cy="513300"/>
          </a:xfrm>
          <a:prstGeom prst="rec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ULG</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a:solidFill>
                  <a:srgbClr val="FFFFFF"/>
                </a:solidFill>
                <a:latin typeface="Raleway Thin"/>
                <a:ea typeface="Raleway Thin"/>
                <a:cs typeface="Raleway Thin"/>
                <a:sym typeface="Raleway Thin"/>
              </a:rPr>
              <a:t>Changes</a:t>
            </a:r>
            <a:endParaRPr>
              <a:solidFill>
                <a:srgbClr val="FFFFFF"/>
              </a:solidFill>
              <a:latin typeface="Raleway Thin"/>
              <a:ea typeface="Raleway Thin"/>
              <a:cs typeface="Raleway Thin"/>
              <a:sym typeface="Raleway Thin"/>
            </a:endParaRPr>
          </a:p>
        </p:txBody>
      </p:sp>
      <p:sp>
        <p:nvSpPr>
          <p:cNvPr id="582" name="Google Shape;582;p35"/>
          <p:cNvSpPr/>
          <p:nvPr/>
        </p:nvSpPr>
        <p:spPr>
          <a:xfrm>
            <a:off x="91450" y="1418400"/>
            <a:ext cx="8949600" cy="3568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5"/>
          <p:cNvSpPr txBox="1"/>
          <p:nvPr/>
        </p:nvSpPr>
        <p:spPr>
          <a:xfrm>
            <a:off x="2074950" y="717000"/>
            <a:ext cx="56688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ighlight>
                  <a:schemeClr val="lt1"/>
                </a:highlight>
                <a:latin typeface="Raleway"/>
                <a:ea typeface="Raleway"/>
                <a:cs typeface="Raleway"/>
                <a:sym typeface="Raleway"/>
              </a:rPr>
              <a:t>During the meeting</a:t>
            </a:r>
            <a:r>
              <a:rPr b="1" lang="en" sz="1100">
                <a:solidFill>
                  <a:schemeClr val="dk1"/>
                </a:solidFill>
                <a:highlight>
                  <a:schemeClr val="lt1"/>
                </a:highlight>
                <a:latin typeface="Raleway"/>
                <a:ea typeface="Raleway"/>
                <a:cs typeface="Raleway"/>
                <a:sym typeface="Raleway"/>
              </a:rPr>
              <a:t> i</a:t>
            </a:r>
            <a:r>
              <a:rPr b="1" lang="en" sz="1100">
                <a:solidFill>
                  <a:schemeClr val="dk1"/>
                </a:solidFill>
                <a:highlight>
                  <a:srgbClr val="FFFFFF"/>
                </a:highlight>
                <a:latin typeface="Raleway"/>
                <a:ea typeface="Raleway"/>
                <a:cs typeface="Raleway"/>
                <a:sym typeface="Raleway"/>
              </a:rPr>
              <a:t>n the box below, please briefly describe how the ULG was structured toward the end. Include references to the 5 types of stakeholders involved. </a:t>
            </a:r>
            <a:endParaRPr b="1" sz="1100">
              <a:latin typeface="Raleway"/>
              <a:ea typeface="Raleway"/>
              <a:cs typeface="Raleway"/>
              <a:sym typeface="Raleway"/>
            </a:endParaRPr>
          </a:p>
        </p:txBody>
      </p:sp>
      <p:sp>
        <p:nvSpPr>
          <p:cNvPr id="584" name="Google Shape;584;p35"/>
          <p:cNvSpPr txBox="1"/>
          <p:nvPr/>
        </p:nvSpPr>
        <p:spPr>
          <a:xfrm>
            <a:off x="404498" y="1491600"/>
            <a:ext cx="3585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In the end</a:t>
            </a:r>
            <a:r>
              <a:rPr b="1" lang="en" sz="1200">
                <a:latin typeface="Raleway"/>
                <a:ea typeface="Raleway"/>
                <a:cs typeface="Raleway"/>
                <a:sym typeface="Raleway"/>
              </a:rPr>
              <a:t> we structured our ULG...</a:t>
            </a:r>
            <a:endParaRPr b="1" sz="1200">
              <a:latin typeface="Raleway"/>
              <a:ea typeface="Raleway"/>
              <a:cs typeface="Raleway"/>
              <a:sym typeface="Raleway"/>
            </a:endParaRPr>
          </a:p>
        </p:txBody>
      </p:sp>
      <p:sp>
        <p:nvSpPr>
          <p:cNvPr id="585" name="Google Shape;585;p35"/>
          <p:cNvSpPr txBox="1"/>
          <p:nvPr/>
        </p:nvSpPr>
        <p:spPr>
          <a:xfrm>
            <a:off x="645425" y="1749925"/>
            <a:ext cx="77670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Due to difficulties, mainly this year, the ULG consists mainly of representatives of the social sector, researchers, and us clerks from </a:t>
            </a:r>
            <a:r>
              <a:rPr lang="en" sz="1100">
                <a:solidFill>
                  <a:srgbClr val="999999"/>
                </a:solidFill>
                <a:latin typeface="Raleway"/>
                <a:ea typeface="Raleway"/>
                <a:cs typeface="Raleway"/>
                <a:sym typeface="Raleway"/>
              </a:rPr>
              <a:t>different</a:t>
            </a:r>
            <a:r>
              <a:rPr lang="en" sz="1100">
                <a:solidFill>
                  <a:srgbClr val="999999"/>
                </a:solidFill>
                <a:latin typeface="Raleway"/>
                <a:ea typeface="Raleway"/>
                <a:cs typeface="Raleway"/>
                <a:sym typeface="Raleway"/>
              </a:rPr>
              <a:t> departments. We have still not managed to attract the interest of the private sector</a:t>
            </a:r>
            <a:endParaRPr sz="1100">
              <a:solidFill>
                <a:srgbClr val="999999"/>
              </a:solidFill>
              <a:latin typeface="Raleway"/>
              <a:ea typeface="Raleway"/>
              <a:cs typeface="Raleway"/>
              <a:sym typeface="Raleway"/>
            </a:endParaRPr>
          </a:p>
        </p:txBody>
      </p:sp>
      <p:sp>
        <p:nvSpPr>
          <p:cNvPr id="586" name="Google Shape;586;p35"/>
          <p:cNvSpPr txBox="1"/>
          <p:nvPr/>
        </p:nvSpPr>
        <p:spPr>
          <a:xfrm>
            <a:off x="404500" y="2587400"/>
            <a:ext cx="5244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Our ending ULG involved stakeholders in the following ways:</a:t>
            </a:r>
            <a:endParaRPr b="1" sz="1200">
              <a:latin typeface="Raleway"/>
              <a:ea typeface="Raleway"/>
              <a:cs typeface="Raleway"/>
              <a:sym typeface="Raleway"/>
            </a:endParaRPr>
          </a:p>
        </p:txBody>
      </p:sp>
      <p:sp>
        <p:nvSpPr>
          <p:cNvPr id="587" name="Google Shape;587;p35"/>
          <p:cNvSpPr txBox="1"/>
          <p:nvPr/>
        </p:nvSpPr>
        <p:spPr>
          <a:xfrm>
            <a:off x="117250" y="2934250"/>
            <a:ext cx="2450700" cy="1809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i="1" lang="en" sz="1200">
                <a:latin typeface="Raleway"/>
                <a:ea typeface="Raleway"/>
                <a:cs typeface="Raleway"/>
                <a:sym typeface="Raleway"/>
              </a:rPr>
              <a:t>Public:</a:t>
            </a:r>
            <a:endParaRPr i="1" sz="1200">
              <a:latin typeface="Raleway"/>
              <a:ea typeface="Raleway"/>
              <a:cs typeface="Raleway"/>
              <a:sym typeface="Raleway"/>
            </a:endParaRPr>
          </a:p>
          <a:p>
            <a:pPr indent="0" lvl="0" marL="0" rtl="0" algn="r">
              <a:lnSpc>
                <a:spcPct val="200000"/>
              </a:lnSpc>
              <a:spcBef>
                <a:spcPts val="0"/>
              </a:spcBef>
              <a:spcAft>
                <a:spcPts val="0"/>
              </a:spcAft>
              <a:buNone/>
            </a:pPr>
            <a:r>
              <a:rPr i="1" lang="en" sz="1200">
                <a:latin typeface="Raleway"/>
                <a:ea typeface="Raleway"/>
                <a:cs typeface="Raleway"/>
                <a:sym typeface="Raleway"/>
              </a:rPr>
              <a:t>Private:</a:t>
            </a:r>
            <a:endParaRPr i="1" sz="1200">
              <a:latin typeface="Raleway"/>
              <a:ea typeface="Raleway"/>
              <a:cs typeface="Raleway"/>
              <a:sym typeface="Raleway"/>
            </a:endParaRPr>
          </a:p>
          <a:p>
            <a:pPr indent="0" lvl="0" marL="0" rtl="0" algn="r">
              <a:lnSpc>
                <a:spcPct val="200000"/>
              </a:lnSpc>
              <a:spcBef>
                <a:spcPts val="0"/>
              </a:spcBef>
              <a:spcAft>
                <a:spcPts val="0"/>
              </a:spcAft>
              <a:buNone/>
            </a:pPr>
            <a:r>
              <a:rPr i="1" lang="en" sz="1200">
                <a:latin typeface="Raleway"/>
                <a:ea typeface="Raleway"/>
                <a:cs typeface="Raleway"/>
                <a:sym typeface="Raleway"/>
              </a:rPr>
              <a:t>Knowledge/Institutions</a:t>
            </a:r>
            <a:endParaRPr i="1" sz="1200">
              <a:latin typeface="Raleway"/>
              <a:ea typeface="Raleway"/>
              <a:cs typeface="Raleway"/>
              <a:sym typeface="Raleway"/>
            </a:endParaRPr>
          </a:p>
          <a:p>
            <a:pPr indent="0" lvl="0" marL="0" rtl="0" algn="r">
              <a:lnSpc>
                <a:spcPct val="200000"/>
              </a:lnSpc>
              <a:spcBef>
                <a:spcPts val="0"/>
              </a:spcBef>
              <a:spcAft>
                <a:spcPts val="0"/>
              </a:spcAft>
              <a:buNone/>
            </a:pPr>
            <a:r>
              <a:rPr i="1" lang="en" sz="1200">
                <a:latin typeface="Raleway"/>
                <a:ea typeface="Raleway"/>
                <a:cs typeface="Raleway"/>
                <a:sym typeface="Raleway"/>
              </a:rPr>
              <a:t>Social Organizations:</a:t>
            </a:r>
            <a:endParaRPr i="1" sz="1200">
              <a:latin typeface="Raleway"/>
              <a:ea typeface="Raleway"/>
              <a:cs typeface="Raleway"/>
              <a:sym typeface="Raleway"/>
            </a:endParaRPr>
          </a:p>
          <a:p>
            <a:pPr indent="0" lvl="0" marL="0" rtl="0" algn="r">
              <a:lnSpc>
                <a:spcPct val="200000"/>
              </a:lnSpc>
              <a:spcBef>
                <a:spcPts val="0"/>
              </a:spcBef>
              <a:spcAft>
                <a:spcPts val="0"/>
              </a:spcAft>
              <a:buNone/>
            </a:pPr>
            <a:r>
              <a:rPr i="1" lang="en" sz="1200">
                <a:latin typeface="Raleway"/>
                <a:ea typeface="Raleway"/>
                <a:cs typeface="Raleway"/>
                <a:sym typeface="Raleway"/>
              </a:rPr>
              <a:t>Commoners/Civic/Innovators: </a:t>
            </a:r>
            <a:endParaRPr i="1" sz="1200">
              <a:latin typeface="Raleway"/>
              <a:ea typeface="Raleway"/>
              <a:cs typeface="Raleway"/>
              <a:sym typeface="Raleway"/>
            </a:endParaRPr>
          </a:p>
        </p:txBody>
      </p:sp>
      <p:sp>
        <p:nvSpPr>
          <p:cNvPr id="588" name="Google Shape;588;p35"/>
          <p:cNvSpPr txBox="1"/>
          <p:nvPr/>
        </p:nvSpPr>
        <p:spPr>
          <a:xfrm>
            <a:off x="2605325" y="2951200"/>
            <a:ext cx="6298500" cy="2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DESCRIBE HOW THEY WERE INVOLVED HERE….</a:t>
            </a:r>
            <a:endParaRPr sz="1100">
              <a:solidFill>
                <a:srgbClr val="999999"/>
              </a:solidFill>
              <a:latin typeface="Raleway"/>
              <a:ea typeface="Raleway"/>
              <a:cs typeface="Raleway"/>
              <a:sym typeface="Raleway"/>
            </a:endParaRPr>
          </a:p>
        </p:txBody>
      </p:sp>
      <p:sp>
        <p:nvSpPr>
          <p:cNvPr id="589" name="Google Shape;589;p35"/>
          <p:cNvSpPr txBox="1"/>
          <p:nvPr/>
        </p:nvSpPr>
        <p:spPr>
          <a:xfrm>
            <a:off x="2605325" y="3317200"/>
            <a:ext cx="6298500" cy="2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DESCRIBE HOW THEY WERE INVOLVED HERE...</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590" name="Google Shape;590;p35"/>
          <p:cNvSpPr txBox="1"/>
          <p:nvPr/>
        </p:nvSpPr>
        <p:spPr>
          <a:xfrm>
            <a:off x="2605325" y="3683200"/>
            <a:ext cx="6298500" cy="2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DESCRIBE HOW THEY WERE INVOLVED HERE...</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591" name="Google Shape;591;p35"/>
          <p:cNvSpPr txBox="1"/>
          <p:nvPr/>
        </p:nvSpPr>
        <p:spPr>
          <a:xfrm>
            <a:off x="2605325" y="4049200"/>
            <a:ext cx="6298500" cy="2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DESCRIBE HOW THEY WERE INVOLVED HERE...</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592" name="Google Shape;592;p35"/>
          <p:cNvSpPr txBox="1"/>
          <p:nvPr/>
        </p:nvSpPr>
        <p:spPr>
          <a:xfrm>
            <a:off x="2605325" y="4415200"/>
            <a:ext cx="6298500" cy="2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DESCRIBE HOW THEY WERE INVOLVED HERE...</a:t>
            </a:r>
            <a:endParaRPr sz="1100">
              <a:solidFill>
                <a:srgbClr val="999999"/>
              </a:solidFill>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36"/>
          <p:cNvSpPr txBox="1"/>
          <p:nvPr/>
        </p:nvSpPr>
        <p:spPr>
          <a:xfrm>
            <a:off x="344925" y="-25850"/>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Ending Point (Template)</a:t>
            </a:r>
            <a:endParaRPr sz="2400">
              <a:latin typeface="Raleway Thin"/>
              <a:ea typeface="Raleway Thin"/>
              <a:cs typeface="Raleway Thin"/>
              <a:sym typeface="Raleway Thin"/>
            </a:endParaRPr>
          </a:p>
        </p:txBody>
      </p:sp>
      <p:sp>
        <p:nvSpPr>
          <p:cNvPr id="598" name="Google Shape;598;p36"/>
          <p:cNvSpPr txBox="1"/>
          <p:nvPr/>
        </p:nvSpPr>
        <p:spPr>
          <a:xfrm>
            <a:off x="2253088" y="950500"/>
            <a:ext cx="13338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Objectives</a:t>
            </a:r>
            <a:endParaRPr>
              <a:solidFill>
                <a:srgbClr val="FFFFFF"/>
              </a:solidFill>
              <a:latin typeface="Raleway Thin"/>
              <a:ea typeface="Raleway Thin"/>
              <a:cs typeface="Raleway Thin"/>
              <a:sym typeface="Raleway Thin"/>
            </a:endParaRPr>
          </a:p>
        </p:txBody>
      </p:sp>
      <p:sp>
        <p:nvSpPr>
          <p:cNvPr id="599" name="Google Shape;599;p36"/>
          <p:cNvSpPr txBox="1"/>
          <p:nvPr/>
        </p:nvSpPr>
        <p:spPr>
          <a:xfrm>
            <a:off x="1053975" y="950500"/>
            <a:ext cx="1199100" cy="4371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Mature</a:t>
            </a:r>
            <a:endParaRPr>
              <a:solidFill>
                <a:srgbClr val="FFFFFF"/>
              </a:solidFill>
              <a:latin typeface="Raleway Thin"/>
              <a:ea typeface="Raleway Thin"/>
              <a:cs typeface="Raleway Thin"/>
              <a:sym typeface="Raleway Thin"/>
            </a:endParaRPr>
          </a:p>
        </p:txBody>
      </p:sp>
      <p:sp>
        <p:nvSpPr>
          <p:cNvPr id="600" name="Google Shape;600;p36"/>
          <p:cNvSpPr/>
          <p:nvPr/>
        </p:nvSpPr>
        <p:spPr>
          <a:xfrm>
            <a:off x="855025" y="1497025"/>
            <a:ext cx="7223400" cy="33573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6"/>
          <p:cNvSpPr txBox="1"/>
          <p:nvPr/>
        </p:nvSpPr>
        <p:spPr>
          <a:xfrm>
            <a:off x="1053975" y="1811900"/>
            <a:ext cx="1365300" cy="920700"/>
          </a:xfrm>
          <a:prstGeom prst="rect">
            <a:avLst/>
          </a:prstGeom>
          <a:noFill/>
          <a:ln>
            <a:noFill/>
          </a:ln>
        </p:spPr>
        <p:txBody>
          <a:bodyPr anchorCtr="0" anchor="t" bIns="91425" lIns="91425" spcFirstLastPara="1" rIns="91425" wrap="square" tIns="91425">
            <a:noAutofit/>
          </a:bodyPr>
          <a:lstStyle/>
          <a:p>
            <a:pPr indent="0" lvl="0" marL="0" rtl="0" algn="l">
              <a:lnSpc>
                <a:spcPct val="400000"/>
              </a:lnSpc>
              <a:spcBef>
                <a:spcPts val="0"/>
              </a:spcBef>
              <a:spcAft>
                <a:spcPts val="0"/>
              </a:spcAft>
              <a:buNone/>
            </a:pPr>
            <a:r>
              <a:rPr b="1" lang="en" sz="1200">
                <a:latin typeface="Raleway"/>
                <a:ea typeface="Raleway"/>
                <a:cs typeface="Raleway"/>
                <a:sym typeface="Raleway"/>
              </a:rPr>
              <a:t>Objective #1:</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#2:</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#3:</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#4:</a:t>
            </a:r>
            <a:endParaRPr b="1" sz="1200">
              <a:latin typeface="Raleway"/>
              <a:ea typeface="Raleway"/>
              <a:cs typeface="Raleway"/>
              <a:sym typeface="Raleway"/>
            </a:endParaRPr>
          </a:p>
        </p:txBody>
      </p:sp>
      <p:sp>
        <p:nvSpPr>
          <p:cNvPr id="602" name="Google Shape;602;p36"/>
          <p:cNvSpPr txBox="1"/>
          <p:nvPr/>
        </p:nvSpPr>
        <p:spPr>
          <a:xfrm>
            <a:off x="2221250" y="1811900"/>
            <a:ext cx="53568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Creating one legal framework for this time is very difficult, instead we will put together a set of legal tricks on how to smuggle commons rules into regular operation</a:t>
            </a:r>
            <a:endParaRPr sz="1100">
              <a:solidFill>
                <a:srgbClr val="999999"/>
              </a:solidFill>
              <a:latin typeface="Raleway"/>
              <a:ea typeface="Raleway"/>
              <a:cs typeface="Raleway"/>
              <a:sym typeface="Raleway"/>
            </a:endParaRPr>
          </a:p>
        </p:txBody>
      </p:sp>
      <p:sp>
        <p:nvSpPr>
          <p:cNvPr id="603" name="Google Shape;603;p36"/>
          <p:cNvSpPr txBox="1"/>
          <p:nvPr/>
        </p:nvSpPr>
        <p:spPr>
          <a:xfrm>
            <a:off x="2221250" y="2574975"/>
            <a:ext cx="54939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After many hardships, we need to restart the community building process again</a:t>
            </a:r>
            <a:endParaRPr sz="1100">
              <a:solidFill>
                <a:srgbClr val="999999"/>
              </a:solidFill>
              <a:latin typeface="Raleway"/>
              <a:ea typeface="Raleway"/>
              <a:cs typeface="Raleway"/>
              <a:sym typeface="Raleway"/>
            </a:endParaRPr>
          </a:p>
        </p:txBody>
      </p:sp>
      <p:sp>
        <p:nvSpPr>
          <p:cNvPr id="604" name="Google Shape;604;p36"/>
          <p:cNvSpPr txBox="1"/>
          <p:nvPr/>
        </p:nvSpPr>
        <p:spPr>
          <a:xfrm>
            <a:off x="2221250" y="3270700"/>
            <a:ext cx="53568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In progress, but  not without many difficulties</a:t>
            </a:r>
            <a:endParaRPr sz="1100">
              <a:solidFill>
                <a:srgbClr val="999999"/>
              </a:solidFill>
              <a:latin typeface="Raleway"/>
              <a:ea typeface="Raleway"/>
              <a:cs typeface="Raleway"/>
              <a:sym typeface="Raleway"/>
            </a:endParaRPr>
          </a:p>
        </p:txBody>
      </p:sp>
      <p:sp>
        <p:nvSpPr>
          <p:cNvPr id="605" name="Google Shape;605;p36"/>
          <p:cNvSpPr txBox="1"/>
          <p:nvPr/>
        </p:nvSpPr>
        <p:spPr>
          <a:xfrm>
            <a:off x="2221250" y="4062625"/>
            <a:ext cx="5356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Still to be done </a:t>
            </a:r>
            <a:endParaRPr sz="1100">
              <a:solidFill>
                <a:srgbClr val="999999"/>
              </a:solidFill>
              <a:latin typeface="Raleway"/>
              <a:ea typeface="Raleway"/>
              <a:cs typeface="Raleway"/>
              <a:sym typeface="Raleway"/>
            </a:endParaRPr>
          </a:p>
        </p:txBody>
      </p:sp>
      <p:sp>
        <p:nvSpPr>
          <p:cNvPr id="606" name="Google Shape;606;p36"/>
          <p:cNvSpPr txBox="1"/>
          <p:nvPr/>
        </p:nvSpPr>
        <p:spPr>
          <a:xfrm>
            <a:off x="3836300" y="828250"/>
            <a:ext cx="39360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ighlight>
                  <a:schemeClr val="lt1"/>
                </a:highlight>
                <a:latin typeface="Raleway"/>
                <a:ea typeface="Raleway"/>
                <a:cs typeface="Raleway"/>
                <a:sym typeface="Raleway"/>
              </a:rPr>
              <a:t>During the meeting </a:t>
            </a:r>
            <a:r>
              <a:rPr b="1" lang="en" sz="1100">
                <a:solidFill>
                  <a:schemeClr val="dk1"/>
                </a:solidFill>
                <a:highlight>
                  <a:srgbClr val="FFFFFF"/>
                </a:highlight>
                <a:latin typeface="Raleway"/>
                <a:ea typeface="Raleway"/>
                <a:cs typeface="Raleway"/>
                <a:sym typeface="Raleway"/>
              </a:rPr>
              <a:t>in</a:t>
            </a:r>
            <a:r>
              <a:rPr b="1" lang="en" sz="1100">
                <a:solidFill>
                  <a:schemeClr val="dk1"/>
                </a:solidFill>
                <a:highlight>
                  <a:srgbClr val="FFFFFF"/>
                </a:highlight>
                <a:latin typeface="Raleway"/>
                <a:ea typeface="Raleway"/>
                <a:cs typeface="Raleway"/>
                <a:sym typeface="Raleway"/>
              </a:rPr>
              <a:t> the box below, please briefly evaluate the success of your objectives described in Slide 11 for the project.</a:t>
            </a:r>
            <a:endParaRPr b="1" sz="1100">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37"/>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 Point (template)</a:t>
            </a:r>
            <a:endParaRPr sz="2400">
              <a:latin typeface="Raleway Thin"/>
              <a:ea typeface="Raleway Thin"/>
              <a:cs typeface="Raleway Thin"/>
              <a:sym typeface="Raleway Thin"/>
            </a:endParaRPr>
          </a:p>
        </p:txBody>
      </p:sp>
      <p:sp>
        <p:nvSpPr>
          <p:cNvPr id="612" name="Google Shape;612;p37"/>
          <p:cNvSpPr txBox="1"/>
          <p:nvPr/>
        </p:nvSpPr>
        <p:spPr>
          <a:xfrm>
            <a:off x="470638" y="833075"/>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Evaluation</a:t>
            </a:r>
            <a:endParaRPr>
              <a:solidFill>
                <a:srgbClr val="FFFFFF"/>
              </a:solidFill>
              <a:latin typeface="Raleway Thin"/>
              <a:ea typeface="Raleway Thin"/>
              <a:cs typeface="Raleway Thin"/>
              <a:sym typeface="Raleway Thin"/>
            </a:endParaRPr>
          </a:p>
        </p:txBody>
      </p:sp>
      <p:sp>
        <p:nvSpPr>
          <p:cNvPr id="613" name="Google Shape;613;p37"/>
          <p:cNvSpPr txBox="1"/>
          <p:nvPr/>
        </p:nvSpPr>
        <p:spPr>
          <a:xfrm>
            <a:off x="1907250" y="681450"/>
            <a:ext cx="5487900" cy="5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ighlight>
                  <a:schemeClr val="lt1"/>
                </a:highlight>
                <a:latin typeface="Raleway"/>
                <a:ea typeface="Raleway"/>
                <a:cs typeface="Raleway"/>
                <a:sym typeface="Raleway"/>
              </a:rPr>
              <a:t>During the meeting,</a:t>
            </a:r>
            <a:r>
              <a:rPr b="1" lang="en" sz="1100">
                <a:solidFill>
                  <a:schemeClr val="dk1"/>
                </a:solidFill>
                <a:highlight>
                  <a:srgbClr val="FFFFFF"/>
                </a:highlight>
                <a:latin typeface="Raleway"/>
                <a:ea typeface="Raleway"/>
                <a:cs typeface="Raleway"/>
                <a:sym typeface="Raleway"/>
              </a:rPr>
              <a:t> r</a:t>
            </a:r>
            <a:r>
              <a:rPr b="1" lang="en" sz="1100">
                <a:solidFill>
                  <a:schemeClr val="dk1"/>
                </a:solidFill>
                <a:highlight>
                  <a:srgbClr val="FFFFFF"/>
                </a:highlight>
                <a:latin typeface="Raleway"/>
                <a:ea typeface="Raleway"/>
                <a:cs typeface="Raleway"/>
                <a:sym typeface="Raleway"/>
              </a:rPr>
              <a:t>eflect on the 5 indicators and their development through the project. </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-What changed and why did they change?</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-What do you think of your ending point? </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t/>
            </a:r>
            <a:endParaRPr b="1" sz="1100">
              <a:solidFill>
                <a:schemeClr val="dk1"/>
              </a:solidFill>
              <a:highlight>
                <a:srgbClr val="FFFFFF"/>
              </a:highlight>
              <a:latin typeface="Raleway"/>
              <a:ea typeface="Raleway"/>
              <a:cs typeface="Raleway"/>
              <a:sym typeface="Raleway"/>
            </a:endParaRPr>
          </a:p>
        </p:txBody>
      </p:sp>
      <p:sp>
        <p:nvSpPr>
          <p:cNvPr id="614" name="Google Shape;614;p37"/>
          <p:cNvSpPr txBox="1"/>
          <p:nvPr/>
        </p:nvSpPr>
        <p:spPr>
          <a:xfrm>
            <a:off x="0" y="1418400"/>
            <a:ext cx="6990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Regarding the 5 indicators, our transfer journey developed in the following ways:</a:t>
            </a:r>
            <a:endParaRPr b="1" sz="1200">
              <a:latin typeface="Raleway"/>
              <a:ea typeface="Raleway"/>
              <a:cs typeface="Raleway"/>
              <a:sym typeface="Raleway"/>
            </a:endParaRPr>
          </a:p>
        </p:txBody>
      </p:sp>
      <p:sp>
        <p:nvSpPr>
          <p:cNvPr id="615" name="Google Shape;615;p37"/>
          <p:cNvSpPr/>
          <p:nvPr/>
        </p:nvSpPr>
        <p:spPr>
          <a:xfrm>
            <a:off x="6854225" y="1778400"/>
            <a:ext cx="2244000" cy="3208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7"/>
          <p:cNvSpPr txBox="1"/>
          <p:nvPr/>
        </p:nvSpPr>
        <p:spPr>
          <a:xfrm>
            <a:off x="6854225" y="1911950"/>
            <a:ext cx="2244000" cy="31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DESCRIBE WHAT YOU THINK OF YOUR END POINT HERE…</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rPr lang="en" sz="1100">
                <a:solidFill>
                  <a:srgbClr val="999999"/>
                </a:solidFill>
                <a:latin typeface="Raleway"/>
                <a:ea typeface="Raleway"/>
                <a:cs typeface="Raleway"/>
                <a:sym typeface="Raleway"/>
              </a:rPr>
              <a:t>We feel in the same place in term of indicators. We are strong on co-gov. The tool we are </a:t>
            </a:r>
            <a:r>
              <a:rPr lang="en" sz="1100">
                <a:solidFill>
                  <a:srgbClr val="999999"/>
                </a:solidFill>
                <a:latin typeface="Raleway"/>
                <a:ea typeface="Raleway"/>
                <a:cs typeface="Raleway"/>
                <a:sym typeface="Raleway"/>
              </a:rPr>
              <a:t>developing</a:t>
            </a:r>
            <a:r>
              <a:rPr lang="en" sz="1100">
                <a:solidFill>
                  <a:srgbClr val="999999"/>
                </a:solidFill>
                <a:latin typeface="Raleway"/>
                <a:ea typeface="Raleway"/>
                <a:cs typeface="Raleway"/>
                <a:sym typeface="Raleway"/>
              </a:rPr>
              <a:t> will be given to the centres. We are Brokers. </a:t>
            </a:r>
            <a:endParaRPr sz="1100">
              <a:solidFill>
                <a:srgbClr val="999999"/>
              </a:solidFill>
              <a:latin typeface="Raleway"/>
              <a:ea typeface="Raleway"/>
              <a:cs typeface="Raleway"/>
              <a:sym typeface="Raleway"/>
            </a:endParaRPr>
          </a:p>
        </p:txBody>
      </p:sp>
      <p:graphicFrame>
        <p:nvGraphicFramePr>
          <p:cNvPr id="617" name="Google Shape;617;p37"/>
          <p:cNvGraphicFramePr/>
          <p:nvPr/>
        </p:nvGraphicFramePr>
        <p:xfrm>
          <a:off x="136838" y="1841500"/>
          <a:ext cx="3000000" cy="3000000"/>
        </p:xfrm>
        <a:graphic>
          <a:graphicData uri="http://schemas.openxmlformats.org/drawingml/2006/table">
            <a:tbl>
              <a:tblPr>
                <a:noFill/>
                <a:tableStyleId>{E956107F-EBF1-420A-AB1C-CE0E94A72B5C}</a:tableStyleId>
              </a:tblPr>
              <a:tblGrid>
                <a:gridCol w="821225"/>
                <a:gridCol w="4592500"/>
                <a:gridCol w="1227450"/>
              </a:tblGrid>
              <a:tr h="441300">
                <a:tc>
                  <a:txBody>
                    <a:bodyPr/>
                    <a:lstStyle/>
                    <a:p>
                      <a:pPr indent="0" lvl="0" marL="0" rtl="0" algn="r">
                        <a:lnSpc>
                          <a:spcPct val="100000"/>
                        </a:lnSpc>
                        <a:spcBef>
                          <a:spcPts val="0"/>
                        </a:spcBef>
                        <a:spcAft>
                          <a:spcPts val="0"/>
                        </a:spcAft>
                        <a:buNone/>
                      </a:pPr>
                      <a:r>
                        <a:rPr b="1" lang="en" sz="1100">
                          <a:solidFill>
                            <a:schemeClr val="dk1"/>
                          </a:solidFill>
                          <a:latin typeface="Raleway"/>
                          <a:ea typeface="Raleway"/>
                          <a:cs typeface="Raleway"/>
                          <a:sym typeface="Raleway"/>
                        </a:rPr>
                        <a:t>Indicator</a:t>
                      </a:r>
                      <a:endParaRPr b="1" sz="1100">
                        <a:solidFill>
                          <a:schemeClr val="dk1"/>
                        </a:solidFill>
                        <a:latin typeface="Raleway"/>
                        <a:ea typeface="Raleway"/>
                        <a:cs typeface="Raleway"/>
                        <a:sym typeface="Raleway"/>
                      </a:endParaRPr>
                    </a:p>
                  </a:txBody>
                  <a:tcPr marT="91425" marB="91425" marR="91425" marL="91425"/>
                </a:tc>
                <a:tc>
                  <a:txBody>
                    <a:bodyPr/>
                    <a:lstStyle/>
                    <a:p>
                      <a:pPr indent="0" lvl="0" marL="0" rtl="0" algn="ctr">
                        <a:lnSpc>
                          <a:spcPct val="100000"/>
                        </a:lnSpc>
                        <a:spcBef>
                          <a:spcPts val="0"/>
                        </a:spcBef>
                        <a:spcAft>
                          <a:spcPts val="0"/>
                        </a:spcAft>
                        <a:buNone/>
                      </a:pPr>
                      <a:r>
                        <a:rPr b="1" lang="en" sz="1100">
                          <a:solidFill>
                            <a:schemeClr val="dk1"/>
                          </a:solidFill>
                          <a:latin typeface="Raleway"/>
                          <a:ea typeface="Raleway"/>
                          <a:cs typeface="Raleway"/>
                          <a:sym typeface="Raleway"/>
                        </a:rPr>
                        <a:t>How did this indicator develop? Why?</a:t>
                      </a:r>
                      <a:endParaRPr sz="1100"/>
                    </a:p>
                  </a:txBody>
                  <a:tcPr marT="91425" marB="91425" marR="91425" marL="91425"/>
                </a:tc>
                <a:tc>
                  <a:txBody>
                    <a:bodyPr/>
                    <a:lstStyle/>
                    <a:p>
                      <a:pPr indent="0" lvl="0" marL="0" rtl="0" algn="ctr">
                        <a:lnSpc>
                          <a:spcPct val="100000"/>
                        </a:lnSpc>
                        <a:spcBef>
                          <a:spcPts val="0"/>
                        </a:spcBef>
                        <a:spcAft>
                          <a:spcPts val="0"/>
                        </a:spcAft>
                        <a:buNone/>
                      </a:pPr>
                      <a:r>
                        <a:rPr b="1" lang="en" sz="1100">
                          <a:solidFill>
                            <a:schemeClr val="dk1"/>
                          </a:solidFill>
                          <a:latin typeface="Raleway"/>
                          <a:ea typeface="Raleway"/>
                          <a:cs typeface="Raleway"/>
                          <a:sym typeface="Raleway"/>
                        </a:rPr>
                        <a:t>Weak, Moderate,  or Strong?</a:t>
                      </a:r>
                      <a:endParaRPr sz="1100"/>
                    </a:p>
                  </a:txBody>
                  <a:tcPr marT="91425" marB="91425" marR="91425" marL="91425"/>
                </a:tc>
              </a:tr>
              <a:tr h="40285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Co-Gov</a:t>
                      </a:r>
                      <a:endParaRPr sz="1300"/>
                    </a:p>
                  </a:txBody>
                  <a:tcPr marT="91425" marB="91425" marR="91425" marL="91425">
                    <a:solidFill>
                      <a:srgbClr val="F1C232"/>
                    </a:solidFill>
                  </a:tcPr>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In the spirit of the city and in all activities</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Strong</a:t>
                      </a:r>
                      <a:endParaRPr sz="1000">
                        <a:latin typeface="Raleway"/>
                        <a:ea typeface="Raleway"/>
                        <a:cs typeface="Raleway"/>
                        <a:sym typeface="Raleway"/>
                      </a:endParaRPr>
                    </a:p>
                  </a:txBody>
                  <a:tcPr marT="91425" marB="91425" marR="91425" marL="91425"/>
                </a:tc>
              </a:tr>
              <a:tr h="40285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Enabling State</a:t>
                      </a:r>
                      <a:endParaRPr sz="1300"/>
                    </a:p>
                  </a:txBody>
                  <a:tcPr marT="91425" marB="91425" marR="91425" marL="91425">
                    <a:solidFill>
                      <a:srgbClr val="E288C4"/>
                    </a:solidFill>
                  </a:tcPr>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Brokers</a:t>
                      </a:r>
                      <a:r>
                        <a:rPr lang="en" sz="1000">
                          <a:latin typeface="Raleway"/>
                          <a:ea typeface="Raleway"/>
                          <a:cs typeface="Raleway"/>
                          <a:sym typeface="Raleway"/>
                        </a:rPr>
                        <a:t> about different sectors. </a:t>
                      </a:r>
                      <a:r>
                        <a:rPr lang="en" sz="1100">
                          <a:solidFill>
                            <a:srgbClr val="999999"/>
                          </a:solidFill>
                          <a:latin typeface="Raleway"/>
                          <a:ea typeface="Raleway"/>
                          <a:cs typeface="Raleway"/>
                          <a:sym typeface="Raleway"/>
                        </a:rPr>
                        <a:t>There are special paragraphs for ngos how to apply for municipal locations. We need to make it more open. </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Strong</a:t>
                      </a:r>
                      <a:endParaRPr sz="1000">
                        <a:latin typeface="Raleway"/>
                        <a:ea typeface="Raleway"/>
                        <a:cs typeface="Raleway"/>
                        <a:sym typeface="Raleway"/>
                      </a:endParaRPr>
                    </a:p>
                  </a:txBody>
                  <a:tcPr marT="91425" marB="91425" marR="91425" marL="91425"/>
                </a:tc>
              </a:tr>
              <a:tr h="51615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Soc&amp;econ pool</a:t>
                      </a:r>
                      <a:endParaRPr sz="1300"/>
                    </a:p>
                  </a:txBody>
                  <a:tcPr marT="91425" marB="91425" marR="91425" marL="91425">
                    <a:solidFill>
                      <a:srgbClr val="93C47D"/>
                    </a:solidFill>
                  </a:tcPr>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Mindset changes also from city council members</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moderate</a:t>
                      </a:r>
                      <a:endParaRPr sz="1000">
                        <a:latin typeface="Raleway"/>
                        <a:ea typeface="Raleway"/>
                        <a:cs typeface="Raleway"/>
                        <a:sym typeface="Raleway"/>
                      </a:endParaRPr>
                    </a:p>
                  </a:txBody>
                  <a:tcPr marT="91425" marB="91425" marR="91425" marL="91425"/>
                </a:tc>
              </a:tr>
              <a:tr h="50170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Experimentalism</a:t>
                      </a:r>
                      <a:endParaRPr sz="1300"/>
                    </a:p>
                  </a:txBody>
                  <a:tcPr marT="91425" marB="91425" marR="91425" marL="91425">
                    <a:solidFill>
                      <a:srgbClr val="6D9EEB"/>
                    </a:solidFill>
                  </a:tcPr>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Especially in our department, we try out, we launch new projects. Also now testing the index. Social innovation fund, also tested</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strong</a:t>
                      </a:r>
                      <a:endParaRPr sz="1000">
                        <a:latin typeface="Raleway"/>
                        <a:ea typeface="Raleway"/>
                        <a:cs typeface="Raleway"/>
                        <a:sym typeface="Raleway"/>
                      </a:endParaRPr>
                    </a:p>
                  </a:txBody>
                  <a:tcPr marT="91425" marB="91425" marR="91425" marL="91425"/>
                </a:tc>
              </a:tr>
              <a:tr h="58520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Tech justice</a:t>
                      </a:r>
                      <a:endParaRPr sz="1300"/>
                    </a:p>
                  </a:txBody>
                  <a:tcPr marT="91425" marB="91425" marR="91425" marL="91425">
                    <a:solidFill>
                      <a:srgbClr val="E69138"/>
                    </a:solidFill>
                  </a:tcPr>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Just started to think about tool </a:t>
                      </a:r>
                      <a:r>
                        <a:rPr lang="en" sz="1000">
                          <a:latin typeface="Raleway"/>
                          <a:ea typeface="Raleway"/>
                          <a:cs typeface="Raleway"/>
                          <a:sym typeface="Raleway"/>
                        </a:rPr>
                        <a:t>accessibility</a:t>
                      </a:r>
                      <a:r>
                        <a:rPr lang="en" sz="1000">
                          <a:latin typeface="Raleway"/>
                          <a:ea typeface="Raleway"/>
                          <a:cs typeface="Raleway"/>
                          <a:sym typeface="Raleway"/>
                        </a:rPr>
                        <a:t>. </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moderate</a:t>
                      </a:r>
                      <a:endParaRPr sz="1000">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p:nvPr/>
        </p:nvSpPr>
        <p:spPr>
          <a:xfrm>
            <a:off x="287450" y="1319475"/>
            <a:ext cx="7142100" cy="36462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txBox="1"/>
          <p:nvPr/>
        </p:nvSpPr>
        <p:spPr>
          <a:xfrm>
            <a:off x="211250" y="0"/>
            <a:ext cx="79191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15" name="Google Shape;115;p15"/>
          <p:cNvSpPr txBox="1"/>
          <p:nvPr/>
        </p:nvSpPr>
        <p:spPr>
          <a:xfrm>
            <a:off x="1640325" y="571625"/>
            <a:ext cx="45048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box below, please provide a short description of:</a:t>
            </a:r>
            <a:endParaRPr b="1" sz="1200">
              <a:solidFill>
                <a:schemeClr val="dk1"/>
              </a:solidFill>
              <a:highlight>
                <a:srgbClr val="FFFFFF"/>
              </a:highlight>
              <a:latin typeface="Raleway"/>
              <a:ea typeface="Raleway"/>
              <a:cs typeface="Raleway"/>
              <a:sym typeface="Raleway"/>
            </a:endParaRPr>
          </a:p>
          <a:p>
            <a:pPr indent="0" lvl="0" marL="45720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-why you joined the transfer network to start with </a:t>
            </a:r>
            <a:endParaRPr b="1" sz="1200">
              <a:solidFill>
                <a:schemeClr val="dk1"/>
              </a:solidFill>
              <a:highlight>
                <a:srgbClr val="FFFFFF"/>
              </a:highlight>
              <a:latin typeface="Raleway"/>
              <a:ea typeface="Raleway"/>
              <a:cs typeface="Raleway"/>
              <a:sym typeface="Raleway"/>
            </a:endParaRPr>
          </a:p>
          <a:p>
            <a:pPr indent="0" lvl="0" marL="45720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-what were your expectations </a:t>
            </a:r>
            <a:endParaRPr b="1" sz="1200">
              <a:latin typeface="Raleway"/>
              <a:ea typeface="Raleway"/>
              <a:cs typeface="Raleway"/>
              <a:sym typeface="Raleway"/>
            </a:endParaRPr>
          </a:p>
        </p:txBody>
      </p:sp>
      <p:sp>
        <p:nvSpPr>
          <p:cNvPr id="116" name="Google Shape;116;p15"/>
          <p:cNvSpPr txBox="1"/>
          <p:nvPr/>
        </p:nvSpPr>
        <p:spPr>
          <a:xfrm>
            <a:off x="2825000" y="1378325"/>
            <a:ext cx="2067000" cy="7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aleway Thin"/>
                <a:ea typeface="Raleway Thin"/>
                <a:cs typeface="Raleway Thin"/>
                <a:sym typeface="Raleway Thin"/>
              </a:rPr>
              <a:t>Gdansk </a:t>
            </a:r>
            <a:endParaRPr>
              <a:solidFill>
                <a:srgbClr val="B7B7B7"/>
              </a:solidFill>
              <a:latin typeface="Raleway Thin"/>
              <a:ea typeface="Raleway Thin"/>
              <a:cs typeface="Raleway Thin"/>
              <a:sym typeface="Raleway Thin"/>
            </a:endParaRPr>
          </a:p>
        </p:txBody>
      </p:sp>
      <p:sp>
        <p:nvSpPr>
          <p:cNvPr id="117" name="Google Shape;117;p15"/>
          <p:cNvSpPr txBox="1"/>
          <p:nvPr/>
        </p:nvSpPr>
        <p:spPr>
          <a:xfrm>
            <a:off x="543413" y="1818125"/>
            <a:ext cx="4166700" cy="360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Raleway"/>
              <a:buAutoNum type="arabicPeriod"/>
            </a:pPr>
            <a:r>
              <a:rPr b="1" lang="en" sz="1300">
                <a:latin typeface="Raleway"/>
                <a:ea typeface="Raleway"/>
                <a:cs typeface="Raleway"/>
                <a:sym typeface="Raleway"/>
              </a:rPr>
              <a:t>We joined the transfer network because...</a:t>
            </a:r>
            <a:endParaRPr b="1" sz="1300">
              <a:latin typeface="Raleway"/>
              <a:ea typeface="Raleway"/>
              <a:cs typeface="Raleway"/>
              <a:sym typeface="Raleway"/>
            </a:endParaRPr>
          </a:p>
        </p:txBody>
      </p:sp>
      <p:sp>
        <p:nvSpPr>
          <p:cNvPr id="118" name="Google Shape;118;p15"/>
          <p:cNvSpPr txBox="1"/>
          <p:nvPr/>
        </p:nvSpPr>
        <p:spPr>
          <a:xfrm>
            <a:off x="1017725" y="2103950"/>
            <a:ext cx="5348700" cy="9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50">
                <a:highlight>
                  <a:srgbClr val="FFFFFF"/>
                </a:highlight>
                <a:latin typeface="Raleway"/>
                <a:ea typeface="Raleway"/>
                <a:cs typeface="Raleway"/>
                <a:sym typeface="Raleway"/>
              </a:rPr>
              <a:t>The main challenge for Gdansk is the execution of inhibitants’  rights  to the city related to common goods and common management of public spaces and improving the quality of local democracy. On one hand there is a lot of active citizens who get involved in the policy, decision making processes but on the other hand they are not ready to take over the responsibility to manage common goods in a way which will secure the interests of all groups of citizens.  The particular interests usually dominate over the common good. The implementation of principles of self-management, cooperation and mutualism, and strengthening individual and collective responsibility makes a big challenge but is also a big chance for positive social change.</a:t>
            </a:r>
            <a:endParaRPr>
              <a:latin typeface="Raleway"/>
              <a:ea typeface="Raleway"/>
              <a:cs typeface="Raleway"/>
              <a:sym typeface="Raleway"/>
            </a:endParaRPr>
          </a:p>
        </p:txBody>
      </p:sp>
      <p:sp>
        <p:nvSpPr>
          <p:cNvPr id="119" name="Google Shape;119;p15"/>
          <p:cNvSpPr txBox="1"/>
          <p:nvPr/>
        </p:nvSpPr>
        <p:spPr>
          <a:xfrm>
            <a:off x="646300" y="3545350"/>
            <a:ext cx="41667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Raleway"/>
                <a:ea typeface="Raleway"/>
                <a:cs typeface="Raleway"/>
                <a:sym typeface="Raleway"/>
              </a:rPr>
              <a:t>2.      Our expectations were...</a:t>
            </a:r>
            <a:endParaRPr b="1" sz="1300">
              <a:latin typeface="Raleway"/>
              <a:ea typeface="Raleway"/>
              <a:cs typeface="Raleway"/>
              <a:sym typeface="Raleway"/>
            </a:endParaRPr>
          </a:p>
        </p:txBody>
      </p:sp>
      <p:sp>
        <p:nvSpPr>
          <p:cNvPr id="120" name="Google Shape;120;p15"/>
          <p:cNvSpPr txBox="1"/>
          <p:nvPr/>
        </p:nvSpPr>
        <p:spPr>
          <a:xfrm>
            <a:off x="1017725" y="3850175"/>
            <a:ext cx="5348700" cy="10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aleway"/>
                <a:ea typeface="Raleway"/>
                <a:cs typeface="Raleway"/>
                <a:sym typeface="Raleway"/>
              </a:rPr>
              <a:t>To learn from already existing and functioning models of pooling urban commons, learning about the factors of success and the conditions that determine the successful co-management of shared places, obtaining support in the proper conduct of participatory processes in decision making and reaching common solutions on the neighbourhood </a:t>
            </a:r>
            <a:r>
              <a:rPr lang="en" sz="1100">
                <a:latin typeface="Raleway"/>
                <a:ea typeface="Raleway"/>
                <a:cs typeface="Raleway"/>
                <a:sym typeface="Raleway"/>
              </a:rPr>
              <a:t>level</a:t>
            </a:r>
            <a:endParaRPr sz="1100">
              <a:latin typeface="Raleway"/>
              <a:ea typeface="Raleway"/>
              <a:cs typeface="Raleway"/>
              <a:sym typeface="Raleway"/>
            </a:endParaRPr>
          </a:p>
          <a:p>
            <a:pPr indent="0" lvl="0" marL="0" rtl="0" algn="l">
              <a:spcBef>
                <a:spcPts val="0"/>
              </a:spcBef>
              <a:spcAft>
                <a:spcPts val="0"/>
              </a:spcAft>
              <a:buNone/>
            </a:pPr>
            <a:r>
              <a:t/>
            </a:r>
            <a:endParaRPr sz="1100">
              <a:latin typeface="Raleway"/>
              <a:ea typeface="Raleway"/>
              <a:cs typeface="Raleway"/>
              <a:sym typeface="Raleway"/>
            </a:endParaRPr>
          </a:p>
        </p:txBody>
      </p:sp>
      <p:sp>
        <p:nvSpPr>
          <p:cNvPr id="121" name="Google Shape;121;p15"/>
          <p:cNvSpPr txBox="1"/>
          <p:nvPr/>
        </p:nvSpPr>
        <p:spPr>
          <a:xfrm>
            <a:off x="391425" y="571625"/>
            <a:ext cx="1248900" cy="610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1. Evaluation</a:t>
            </a:r>
            <a:endParaRPr>
              <a:solidFill>
                <a:srgbClr val="FFFFFF"/>
              </a:solidFill>
              <a:latin typeface="Raleway Thin"/>
              <a:ea typeface="Raleway Thin"/>
              <a:cs typeface="Raleway Thin"/>
              <a:sym typeface="Raleway Thin"/>
            </a:endParaRPr>
          </a:p>
        </p:txBody>
      </p:sp>
      <p:pic>
        <p:nvPicPr>
          <p:cNvPr id="122" name="Google Shape;122;p15"/>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pic>
        <p:nvPicPr>
          <p:cNvPr id="123" name="Google Shape;123;p15"/>
          <p:cNvPicPr preferRelativeResize="0"/>
          <p:nvPr/>
        </p:nvPicPr>
        <p:blipFill>
          <a:blip r:embed="rId4">
            <a:alphaModFix/>
          </a:blip>
          <a:stretch>
            <a:fillRect/>
          </a:stretch>
        </p:blipFill>
        <p:spPr>
          <a:xfrm>
            <a:off x="7681675" y="4122900"/>
            <a:ext cx="1295400" cy="514350"/>
          </a:xfrm>
          <a:prstGeom prst="rect">
            <a:avLst/>
          </a:prstGeom>
          <a:noFill/>
          <a:ln>
            <a:noFill/>
          </a:ln>
        </p:spPr>
      </p:pic>
      <p:pic>
        <p:nvPicPr>
          <p:cNvPr id="124" name="Google Shape;124;p15"/>
          <p:cNvPicPr preferRelativeResize="0"/>
          <p:nvPr/>
        </p:nvPicPr>
        <p:blipFill>
          <a:blip r:embed="rId5">
            <a:alphaModFix/>
          </a:blip>
          <a:stretch>
            <a:fillRect/>
          </a:stretch>
        </p:blipFill>
        <p:spPr>
          <a:xfrm>
            <a:off x="7777896" y="1981300"/>
            <a:ext cx="1102976" cy="9035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txBox="1"/>
          <p:nvPr/>
        </p:nvSpPr>
        <p:spPr>
          <a:xfrm>
            <a:off x="211250" y="0"/>
            <a:ext cx="79191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30" name="Google Shape;130;p16"/>
          <p:cNvSpPr txBox="1"/>
          <p:nvPr/>
        </p:nvSpPr>
        <p:spPr>
          <a:xfrm>
            <a:off x="1267180" y="773054"/>
            <a:ext cx="1132800" cy="4131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2. </a:t>
            </a:r>
            <a:r>
              <a:rPr lang="en">
                <a:solidFill>
                  <a:srgbClr val="FFFFFF"/>
                </a:solidFill>
                <a:latin typeface="Raleway Thin"/>
                <a:ea typeface="Raleway Thin"/>
                <a:cs typeface="Raleway Thin"/>
                <a:sym typeface="Raleway Thin"/>
              </a:rPr>
              <a:t>Assets</a:t>
            </a:r>
            <a:endParaRPr>
              <a:solidFill>
                <a:srgbClr val="FFFFFF"/>
              </a:solidFill>
              <a:latin typeface="Raleway Thin"/>
              <a:ea typeface="Raleway Thin"/>
              <a:cs typeface="Raleway Thin"/>
              <a:sym typeface="Raleway Thin"/>
            </a:endParaRPr>
          </a:p>
        </p:txBody>
      </p:sp>
      <p:sp>
        <p:nvSpPr>
          <p:cNvPr id="131" name="Google Shape;131;p16"/>
          <p:cNvSpPr/>
          <p:nvPr/>
        </p:nvSpPr>
        <p:spPr>
          <a:xfrm>
            <a:off x="769600" y="1485900"/>
            <a:ext cx="3684300" cy="2366100"/>
          </a:xfrm>
          <a:prstGeom prst="roundRect">
            <a:avLst>
              <a:gd fmla="val 16667" name="adj"/>
            </a:avLst>
          </a:prstGeom>
          <a:noFill/>
          <a:ln cap="flat" cmpd="sng" w="19050">
            <a:solidFill>
              <a:srgbClr val="FF99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txBox="1"/>
          <p:nvPr/>
        </p:nvSpPr>
        <p:spPr>
          <a:xfrm>
            <a:off x="1839125" y="2218701"/>
            <a:ext cx="1440000" cy="7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aleway Thin"/>
                <a:ea typeface="Raleway Thin"/>
                <a:cs typeface="Raleway Thin"/>
                <a:sym typeface="Raleway Thin"/>
              </a:rPr>
              <a:t>PLACE  PICTURE(S) OF YOUR ASSETS HERE</a:t>
            </a:r>
            <a:endParaRPr>
              <a:solidFill>
                <a:srgbClr val="B7B7B7"/>
              </a:solidFill>
              <a:latin typeface="Raleway Thin"/>
              <a:ea typeface="Raleway Thin"/>
              <a:cs typeface="Raleway Thin"/>
              <a:sym typeface="Raleway Thin"/>
            </a:endParaRPr>
          </a:p>
        </p:txBody>
      </p:sp>
      <p:sp>
        <p:nvSpPr>
          <p:cNvPr id="133" name="Google Shape;133;p16"/>
          <p:cNvSpPr txBox="1"/>
          <p:nvPr/>
        </p:nvSpPr>
        <p:spPr>
          <a:xfrm>
            <a:off x="2508125" y="681600"/>
            <a:ext cx="45663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spaces below, please provide images of your STARTING asset(s) along with a short description (ex. Type of building, etc.).</a:t>
            </a:r>
            <a:endParaRPr b="1" sz="1200">
              <a:latin typeface="Raleway"/>
              <a:ea typeface="Raleway"/>
              <a:cs typeface="Raleway"/>
              <a:sym typeface="Raleway"/>
            </a:endParaRPr>
          </a:p>
        </p:txBody>
      </p:sp>
      <p:sp>
        <p:nvSpPr>
          <p:cNvPr id="134" name="Google Shape;134;p16"/>
          <p:cNvSpPr/>
          <p:nvPr/>
        </p:nvSpPr>
        <p:spPr>
          <a:xfrm>
            <a:off x="712875" y="4051050"/>
            <a:ext cx="3741000" cy="9120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txBox="1"/>
          <p:nvPr/>
        </p:nvSpPr>
        <p:spPr>
          <a:xfrm>
            <a:off x="920425" y="4103700"/>
            <a:ext cx="33930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aleway"/>
                <a:ea typeface="Raleway"/>
                <a:cs typeface="Raleway"/>
                <a:sym typeface="Raleway"/>
              </a:rPr>
              <a:t>Historical school building (primary school, technical school, recently a private college). 1,200 m2 of space with a large yard. Needs renovation (the main problem is no elevator).</a:t>
            </a:r>
            <a:endParaRPr sz="1100">
              <a:latin typeface="Raleway"/>
              <a:ea typeface="Raleway"/>
              <a:cs typeface="Raleway"/>
              <a:sym typeface="Raleway"/>
            </a:endParaRPr>
          </a:p>
        </p:txBody>
      </p:sp>
      <p:sp>
        <p:nvSpPr>
          <p:cNvPr id="136" name="Google Shape;136;p16"/>
          <p:cNvSpPr/>
          <p:nvPr/>
        </p:nvSpPr>
        <p:spPr>
          <a:xfrm>
            <a:off x="4690100" y="1485900"/>
            <a:ext cx="3684300" cy="2366100"/>
          </a:xfrm>
          <a:prstGeom prst="roundRect">
            <a:avLst>
              <a:gd fmla="val 16667" name="adj"/>
            </a:avLst>
          </a:prstGeom>
          <a:noFill/>
          <a:ln cap="flat" cmpd="sng" w="19050">
            <a:solidFill>
              <a:srgbClr val="FF99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txBox="1"/>
          <p:nvPr/>
        </p:nvSpPr>
        <p:spPr>
          <a:xfrm>
            <a:off x="5759625" y="2218700"/>
            <a:ext cx="1669800" cy="7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aleway Thin"/>
                <a:ea typeface="Raleway Thin"/>
                <a:cs typeface="Raleway Thin"/>
                <a:sym typeface="Raleway Thin"/>
              </a:rPr>
              <a:t>Add neighbourhood houses</a:t>
            </a:r>
            <a:endParaRPr>
              <a:solidFill>
                <a:srgbClr val="B7B7B7"/>
              </a:solidFill>
              <a:latin typeface="Raleway Thin"/>
              <a:ea typeface="Raleway Thin"/>
              <a:cs typeface="Raleway Thin"/>
              <a:sym typeface="Raleway Thin"/>
            </a:endParaRPr>
          </a:p>
        </p:txBody>
      </p:sp>
      <p:sp>
        <p:nvSpPr>
          <p:cNvPr id="138" name="Google Shape;138;p16"/>
          <p:cNvSpPr/>
          <p:nvPr/>
        </p:nvSpPr>
        <p:spPr>
          <a:xfrm>
            <a:off x="5634950" y="4051050"/>
            <a:ext cx="1794600" cy="835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txBox="1"/>
          <p:nvPr/>
        </p:nvSpPr>
        <p:spPr>
          <a:xfrm>
            <a:off x="5754950" y="4103700"/>
            <a:ext cx="15546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B7B7B7"/>
                </a:solidFill>
                <a:latin typeface="Raleway"/>
                <a:ea typeface="Raleway"/>
                <a:cs typeface="Raleway"/>
                <a:sym typeface="Raleway"/>
              </a:rPr>
              <a:t>Describe that they arrived later and why</a:t>
            </a:r>
            <a:endParaRPr sz="1100">
              <a:solidFill>
                <a:srgbClr val="B7B7B7"/>
              </a:solidFill>
              <a:latin typeface="Raleway"/>
              <a:ea typeface="Raleway"/>
              <a:cs typeface="Raleway"/>
              <a:sym typeface="Raleway"/>
            </a:endParaRPr>
          </a:p>
        </p:txBody>
      </p:sp>
      <p:pic>
        <p:nvPicPr>
          <p:cNvPr id="140" name="Google Shape;140;p16"/>
          <p:cNvPicPr preferRelativeResize="0"/>
          <p:nvPr/>
        </p:nvPicPr>
        <p:blipFill>
          <a:blip r:embed="rId3">
            <a:alphaModFix/>
          </a:blip>
          <a:stretch>
            <a:fillRect/>
          </a:stretch>
        </p:blipFill>
        <p:spPr>
          <a:xfrm>
            <a:off x="862450" y="1332963"/>
            <a:ext cx="3498597" cy="2623925"/>
          </a:xfrm>
          <a:prstGeom prst="rect">
            <a:avLst/>
          </a:prstGeom>
          <a:noFill/>
          <a:ln cap="flat" cmpd="sng" w="19050">
            <a:solidFill>
              <a:srgbClr val="FF9900"/>
            </a:solidFill>
            <a:prstDash val="dot"/>
            <a:round/>
            <a:headEnd len="sm" w="sm" type="none"/>
            <a:tailEnd len="sm" w="sm" type="none"/>
          </a:ln>
        </p:spPr>
      </p:pic>
      <p:sp>
        <p:nvSpPr>
          <p:cNvPr id="141" name="Google Shape;141;p16"/>
          <p:cNvSpPr/>
          <p:nvPr/>
        </p:nvSpPr>
        <p:spPr>
          <a:xfrm>
            <a:off x="296025" y="869600"/>
            <a:ext cx="915900" cy="91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42" name="Google Shape;142;p16"/>
          <p:cNvSpPr/>
          <p:nvPr/>
        </p:nvSpPr>
        <p:spPr>
          <a:xfrm>
            <a:off x="4572000" y="1086750"/>
            <a:ext cx="915900" cy="91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7"/>
          <p:cNvSpPr/>
          <p:nvPr/>
        </p:nvSpPr>
        <p:spPr>
          <a:xfrm>
            <a:off x="1028700" y="1432400"/>
            <a:ext cx="6199500" cy="33573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txBox="1"/>
          <p:nvPr/>
        </p:nvSpPr>
        <p:spPr>
          <a:xfrm>
            <a:off x="211250" y="0"/>
            <a:ext cx="79191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49" name="Google Shape;149;p17"/>
          <p:cNvSpPr txBox="1"/>
          <p:nvPr/>
        </p:nvSpPr>
        <p:spPr>
          <a:xfrm>
            <a:off x="1181100" y="746488"/>
            <a:ext cx="1365300" cy="4686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3. Challenges</a:t>
            </a:r>
            <a:endParaRPr>
              <a:solidFill>
                <a:srgbClr val="FFFFFF"/>
              </a:solidFill>
              <a:latin typeface="Raleway Thin"/>
              <a:ea typeface="Raleway Thin"/>
              <a:cs typeface="Raleway Thin"/>
              <a:sym typeface="Raleway Thin"/>
            </a:endParaRPr>
          </a:p>
        </p:txBody>
      </p:sp>
      <p:sp>
        <p:nvSpPr>
          <p:cNvPr id="150" name="Google Shape;150;p17"/>
          <p:cNvSpPr txBox="1"/>
          <p:nvPr/>
        </p:nvSpPr>
        <p:spPr>
          <a:xfrm>
            <a:off x="3012150" y="633113"/>
            <a:ext cx="39675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box below, please provide a short description of your top 4 challenges.</a:t>
            </a:r>
            <a:endParaRPr b="1" sz="1200">
              <a:latin typeface="Raleway"/>
              <a:ea typeface="Raleway"/>
              <a:cs typeface="Raleway"/>
              <a:sym typeface="Raleway"/>
            </a:endParaRPr>
          </a:p>
        </p:txBody>
      </p:sp>
      <p:sp>
        <p:nvSpPr>
          <p:cNvPr id="151" name="Google Shape;151;p17"/>
          <p:cNvSpPr txBox="1"/>
          <p:nvPr/>
        </p:nvSpPr>
        <p:spPr>
          <a:xfrm>
            <a:off x="1227650" y="1747275"/>
            <a:ext cx="1365300" cy="920700"/>
          </a:xfrm>
          <a:prstGeom prst="rect">
            <a:avLst/>
          </a:prstGeom>
          <a:noFill/>
          <a:ln>
            <a:noFill/>
          </a:ln>
        </p:spPr>
        <p:txBody>
          <a:bodyPr anchorCtr="0" anchor="t" bIns="91425" lIns="91425" spcFirstLastPara="1" rIns="91425" wrap="square" tIns="91425">
            <a:noAutofit/>
          </a:bodyPr>
          <a:lstStyle/>
          <a:p>
            <a:pPr indent="0" lvl="0" marL="0" rtl="0" algn="l">
              <a:lnSpc>
                <a:spcPct val="400000"/>
              </a:lnSpc>
              <a:spcBef>
                <a:spcPts val="0"/>
              </a:spcBef>
              <a:spcAft>
                <a:spcPts val="0"/>
              </a:spcAft>
              <a:buNone/>
            </a:pPr>
            <a:r>
              <a:rPr b="1" lang="en" sz="1200">
                <a:latin typeface="Raleway"/>
                <a:ea typeface="Raleway"/>
                <a:cs typeface="Raleway"/>
                <a:sym typeface="Raleway"/>
              </a:rPr>
              <a:t>Challenge #1:</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#2:</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#3:</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#4:</a:t>
            </a:r>
            <a:endParaRPr b="1" sz="1200">
              <a:latin typeface="Raleway"/>
              <a:ea typeface="Raleway"/>
              <a:cs typeface="Raleway"/>
              <a:sym typeface="Raleway"/>
            </a:endParaRPr>
          </a:p>
        </p:txBody>
      </p:sp>
      <p:sp>
        <p:nvSpPr>
          <p:cNvPr id="152" name="Google Shape;152;p17"/>
          <p:cNvSpPr txBox="1"/>
          <p:nvPr/>
        </p:nvSpPr>
        <p:spPr>
          <a:xfrm>
            <a:off x="2394925" y="1747275"/>
            <a:ext cx="4579200" cy="5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latin typeface="Raleway"/>
                <a:ea typeface="Raleway"/>
                <a:cs typeface="Raleway"/>
                <a:sym typeface="Raleway"/>
              </a:rPr>
              <a:t>To build a community around the physical space ready for co-management</a:t>
            </a:r>
            <a:endParaRPr sz="1100">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153" name="Google Shape;153;p17"/>
          <p:cNvSpPr txBox="1"/>
          <p:nvPr/>
        </p:nvSpPr>
        <p:spPr>
          <a:xfrm>
            <a:off x="2394925" y="2510341"/>
            <a:ext cx="4579200" cy="5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latin typeface="Raleway"/>
                <a:ea typeface="Raleway"/>
                <a:cs typeface="Raleway"/>
                <a:sym typeface="Raleway"/>
              </a:rPr>
              <a:t>To tackle legal challenges: the transfer needs legal hacking to be properly carried out;</a:t>
            </a:r>
            <a:endParaRPr sz="1100">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154" name="Google Shape;154;p17"/>
          <p:cNvSpPr txBox="1"/>
          <p:nvPr/>
        </p:nvSpPr>
        <p:spPr>
          <a:xfrm>
            <a:off x="2394925" y="3206075"/>
            <a:ext cx="4579200" cy="5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latin typeface="Raleway"/>
                <a:ea typeface="Raleway"/>
                <a:cs typeface="Raleway"/>
                <a:sym typeface="Raleway"/>
              </a:rPr>
              <a:t>Renovation of Dolna Brama 8 building and forming a sustainable model for using it by the local community</a:t>
            </a:r>
            <a:endParaRPr sz="1100">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155" name="Google Shape;155;p17"/>
          <p:cNvSpPr txBox="1"/>
          <p:nvPr/>
        </p:nvSpPr>
        <p:spPr>
          <a:xfrm>
            <a:off x="2394925" y="3997988"/>
            <a:ext cx="4579200" cy="51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latin typeface="Raleway"/>
                <a:ea typeface="Raleway"/>
                <a:cs typeface="Raleway"/>
                <a:sym typeface="Raleway"/>
              </a:rPr>
              <a:t>Popularization of the ideology of commons  and fostering the common understanding of commons.</a:t>
            </a:r>
            <a:endParaRPr sz="1100">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pic>
        <p:nvPicPr>
          <p:cNvPr id="156" name="Google Shape;156;p17"/>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pic>
        <p:nvPicPr>
          <p:cNvPr id="157" name="Google Shape;157;p17"/>
          <p:cNvPicPr preferRelativeResize="0"/>
          <p:nvPr/>
        </p:nvPicPr>
        <p:blipFill>
          <a:blip r:embed="rId4">
            <a:alphaModFix/>
          </a:blip>
          <a:stretch>
            <a:fillRect/>
          </a:stretch>
        </p:blipFill>
        <p:spPr>
          <a:xfrm>
            <a:off x="7681675" y="4122900"/>
            <a:ext cx="1295400" cy="514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nvSpPr>
        <p:spPr>
          <a:xfrm>
            <a:off x="374875" y="20275"/>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63" name="Google Shape;163;p18"/>
          <p:cNvSpPr txBox="1"/>
          <p:nvPr/>
        </p:nvSpPr>
        <p:spPr>
          <a:xfrm>
            <a:off x="3169413" y="586125"/>
            <a:ext cx="4648200" cy="17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box below, please write a</a:t>
            </a:r>
            <a:r>
              <a:rPr b="1" lang="en" sz="1200">
                <a:solidFill>
                  <a:schemeClr val="dk1"/>
                </a:solidFill>
                <a:highlight>
                  <a:srgbClr val="FFFFFF"/>
                </a:highlight>
                <a:latin typeface="Raleway"/>
                <a:ea typeface="Raleway"/>
                <a:cs typeface="Raleway"/>
                <a:sym typeface="Raleway"/>
              </a:rPr>
              <a:t> short description of your starting point in terms of policy. </a:t>
            </a:r>
            <a:endParaRPr b="1" sz="1200">
              <a:latin typeface="Raleway"/>
              <a:ea typeface="Raleway"/>
              <a:cs typeface="Raleway"/>
              <a:sym typeface="Raleway"/>
            </a:endParaRPr>
          </a:p>
        </p:txBody>
      </p:sp>
      <p:sp>
        <p:nvSpPr>
          <p:cNvPr id="164" name="Google Shape;164;p18"/>
          <p:cNvSpPr txBox="1"/>
          <p:nvPr/>
        </p:nvSpPr>
        <p:spPr>
          <a:xfrm>
            <a:off x="1562375" y="607613"/>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4. Policy</a:t>
            </a:r>
            <a:endParaRPr>
              <a:solidFill>
                <a:srgbClr val="FFFFFF"/>
              </a:solidFill>
              <a:latin typeface="Raleway Thin"/>
              <a:ea typeface="Raleway Thin"/>
              <a:cs typeface="Raleway Thin"/>
              <a:sym typeface="Raleway Thin"/>
            </a:endParaRPr>
          </a:p>
        </p:txBody>
      </p:sp>
      <p:sp>
        <p:nvSpPr>
          <p:cNvPr id="165" name="Google Shape;165;p18"/>
          <p:cNvSpPr/>
          <p:nvPr/>
        </p:nvSpPr>
        <p:spPr>
          <a:xfrm>
            <a:off x="1483675" y="1164150"/>
            <a:ext cx="6199500" cy="12564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txBox="1"/>
          <p:nvPr/>
        </p:nvSpPr>
        <p:spPr>
          <a:xfrm>
            <a:off x="1758375" y="1194150"/>
            <a:ext cx="5758500" cy="96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50">
                <a:solidFill>
                  <a:srgbClr val="323B4A"/>
                </a:solidFill>
                <a:latin typeface="Raleway"/>
                <a:ea typeface="Raleway"/>
                <a:cs typeface="Raleway"/>
                <a:sym typeface="Raleway"/>
              </a:rPr>
              <a:t>Many regulations scattered over various policies and documents:</a:t>
            </a:r>
            <a:endParaRPr sz="950">
              <a:solidFill>
                <a:srgbClr val="323B4A"/>
              </a:solidFill>
              <a:latin typeface="Raleway"/>
              <a:ea typeface="Raleway"/>
              <a:cs typeface="Raleway"/>
              <a:sym typeface="Raleway"/>
            </a:endParaRPr>
          </a:p>
          <a:p>
            <a:pPr indent="-228600" lvl="0" marL="457200" rtl="0" algn="l">
              <a:lnSpc>
                <a:spcPct val="115000"/>
              </a:lnSpc>
              <a:spcBef>
                <a:spcPts val="0"/>
              </a:spcBef>
              <a:spcAft>
                <a:spcPts val="0"/>
              </a:spcAft>
              <a:buClr>
                <a:srgbClr val="323B4A"/>
              </a:buClr>
              <a:buSzPts val="950"/>
              <a:buFont typeface="Raleway"/>
              <a:buNone/>
            </a:pPr>
            <a:r>
              <a:rPr lang="en" sz="950">
                <a:solidFill>
                  <a:srgbClr val="323B4A"/>
                </a:solidFill>
                <a:latin typeface="Raleway"/>
                <a:ea typeface="Raleway"/>
                <a:cs typeface="Raleway"/>
                <a:sym typeface="Raleway"/>
              </a:rPr>
              <a:t>participatory budget</a:t>
            </a:r>
            <a:endParaRPr sz="950">
              <a:solidFill>
                <a:srgbClr val="323B4A"/>
              </a:solidFill>
              <a:latin typeface="Raleway"/>
              <a:ea typeface="Raleway"/>
              <a:cs typeface="Raleway"/>
              <a:sym typeface="Raleway"/>
            </a:endParaRPr>
          </a:p>
          <a:p>
            <a:pPr indent="-228600" lvl="0" marL="457200" rtl="0" algn="l">
              <a:lnSpc>
                <a:spcPct val="115000"/>
              </a:lnSpc>
              <a:spcBef>
                <a:spcPts val="0"/>
              </a:spcBef>
              <a:spcAft>
                <a:spcPts val="0"/>
              </a:spcAft>
              <a:buClr>
                <a:srgbClr val="323B4A"/>
              </a:buClr>
              <a:buSzPts val="950"/>
              <a:buFont typeface="Raleway"/>
              <a:buNone/>
            </a:pPr>
            <a:r>
              <a:rPr lang="en" sz="950">
                <a:solidFill>
                  <a:srgbClr val="323B4A"/>
                </a:solidFill>
                <a:latin typeface="Raleway"/>
                <a:ea typeface="Raleway"/>
                <a:cs typeface="Raleway"/>
                <a:sym typeface="Raleway"/>
              </a:rPr>
              <a:t>legal framework for cooperation with civil society organizations</a:t>
            </a:r>
            <a:endParaRPr sz="950">
              <a:solidFill>
                <a:srgbClr val="323B4A"/>
              </a:solidFill>
              <a:latin typeface="Raleway"/>
              <a:ea typeface="Raleway"/>
              <a:cs typeface="Raleway"/>
              <a:sym typeface="Raleway"/>
            </a:endParaRPr>
          </a:p>
          <a:p>
            <a:pPr indent="-228600" lvl="0" marL="457200" rtl="0" algn="l">
              <a:lnSpc>
                <a:spcPct val="115000"/>
              </a:lnSpc>
              <a:spcBef>
                <a:spcPts val="0"/>
              </a:spcBef>
              <a:spcAft>
                <a:spcPts val="0"/>
              </a:spcAft>
              <a:buClr>
                <a:srgbClr val="323B4A"/>
              </a:buClr>
              <a:buSzPts val="950"/>
              <a:buFont typeface="Raleway"/>
              <a:buNone/>
            </a:pPr>
            <a:r>
              <a:rPr lang="en" sz="950">
                <a:solidFill>
                  <a:srgbClr val="323B4A"/>
                </a:solidFill>
                <a:latin typeface="Raleway"/>
                <a:ea typeface="Raleway"/>
                <a:cs typeface="Raleway"/>
                <a:sym typeface="Raleway"/>
              </a:rPr>
              <a:t>citizen assemblies</a:t>
            </a:r>
            <a:endParaRPr sz="950">
              <a:solidFill>
                <a:srgbClr val="323B4A"/>
              </a:solidFill>
              <a:latin typeface="Raleway"/>
              <a:ea typeface="Raleway"/>
              <a:cs typeface="Raleway"/>
              <a:sym typeface="Raleway"/>
            </a:endParaRPr>
          </a:p>
          <a:p>
            <a:pPr indent="-228600" lvl="0" marL="457200" rtl="0" algn="l">
              <a:lnSpc>
                <a:spcPct val="115000"/>
              </a:lnSpc>
              <a:spcBef>
                <a:spcPts val="0"/>
              </a:spcBef>
              <a:spcAft>
                <a:spcPts val="0"/>
              </a:spcAft>
              <a:buClr>
                <a:srgbClr val="323B4A"/>
              </a:buClr>
              <a:buSzPts val="950"/>
              <a:buFont typeface="Raleway"/>
              <a:buNone/>
            </a:pPr>
            <a:r>
              <a:rPr lang="en" sz="950">
                <a:solidFill>
                  <a:srgbClr val="323B4A"/>
                </a:solidFill>
                <a:latin typeface="Raleway"/>
                <a:ea typeface="Raleway"/>
                <a:cs typeface="Raleway"/>
                <a:sym typeface="Raleway"/>
              </a:rPr>
              <a:t>premises for NGOs</a:t>
            </a:r>
            <a:endParaRPr sz="950">
              <a:solidFill>
                <a:srgbClr val="323B4A"/>
              </a:solidFill>
              <a:latin typeface="Raleway"/>
              <a:ea typeface="Raleway"/>
              <a:cs typeface="Raleway"/>
              <a:sym typeface="Raleway"/>
            </a:endParaRPr>
          </a:p>
          <a:p>
            <a:pPr indent="-228600" lvl="0" marL="457200" rtl="0" algn="l">
              <a:lnSpc>
                <a:spcPct val="115000"/>
              </a:lnSpc>
              <a:spcBef>
                <a:spcPts val="0"/>
              </a:spcBef>
              <a:spcAft>
                <a:spcPts val="0"/>
              </a:spcAft>
              <a:buClr>
                <a:srgbClr val="323B4A"/>
              </a:buClr>
              <a:buSzPts val="950"/>
              <a:buFont typeface="Raleway"/>
              <a:buNone/>
            </a:pPr>
            <a:r>
              <a:rPr lang="en" sz="950">
                <a:solidFill>
                  <a:srgbClr val="323B4A"/>
                </a:solidFill>
                <a:latin typeface="Raleway"/>
                <a:ea typeface="Raleway"/>
                <a:cs typeface="Raleway"/>
                <a:sym typeface="Raleway"/>
              </a:rPr>
              <a:t>urban regeneration plans</a:t>
            </a:r>
            <a:endParaRPr sz="950">
              <a:solidFill>
                <a:srgbClr val="323B4A"/>
              </a:solidFill>
              <a:latin typeface="Raleway"/>
              <a:ea typeface="Raleway"/>
              <a:cs typeface="Raleway"/>
              <a:sym typeface="Raleway"/>
            </a:endParaRPr>
          </a:p>
          <a:p>
            <a:pPr indent="-228600" lvl="0" marL="457200" rtl="0" algn="l">
              <a:lnSpc>
                <a:spcPct val="115000"/>
              </a:lnSpc>
              <a:spcBef>
                <a:spcPts val="0"/>
              </a:spcBef>
              <a:spcAft>
                <a:spcPts val="0"/>
              </a:spcAft>
              <a:buClr>
                <a:srgbClr val="323B4A"/>
              </a:buClr>
              <a:buSzPts val="950"/>
              <a:buFont typeface="Raleway"/>
              <a:buNone/>
            </a:pPr>
            <a:r>
              <a:rPr lang="en" sz="950">
                <a:solidFill>
                  <a:srgbClr val="323B4A"/>
                </a:solidFill>
                <a:latin typeface="Raleway"/>
                <a:ea typeface="Raleway"/>
                <a:cs typeface="Raleway"/>
                <a:sym typeface="Raleway"/>
              </a:rPr>
              <a:t>advisory bodies and participation groups</a:t>
            </a:r>
            <a:endParaRPr sz="950">
              <a:solidFill>
                <a:srgbClr val="323B4A"/>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167" name="Google Shape;167;p18"/>
          <p:cNvSpPr txBox="1"/>
          <p:nvPr/>
        </p:nvSpPr>
        <p:spPr>
          <a:xfrm>
            <a:off x="731525" y="3888675"/>
            <a:ext cx="1330200" cy="11964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Citizen participation?</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a:p>
            <a:pPr indent="0" lvl="0" marL="0" rtl="0" algn="ctr">
              <a:spcBef>
                <a:spcPts val="0"/>
              </a:spcBef>
              <a:spcAft>
                <a:spcPts val="0"/>
              </a:spcAft>
              <a:buClr>
                <a:schemeClr val="dk1"/>
              </a:buClr>
              <a:buSzPts val="1100"/>
              <a:buFont typeface="Arial"/>
              <a:buNone/>
            </a:pPr>
            <a:r>
              <a:rPr b="1" i="1" lang="en" sz="1100">
                <a:solidFill>
                  <a:srgbClr val="FFFFFF"/>
                </a:solidFill>
                <a:latin typeface="Raleway"/>
                <a:ea typeface="Raleway"/>
                <a:cs typeface="Raleway"/>
                <a:sym typeface="Raleway"/>
              </a:rPr>
              <a:t>Type an ‘X’ to indicate Yes or No</a:t>
            </a:r>
            <a:endParaRPr b="1" i="1" sz="1100">
              <a:solidFill>
                <a:srgbClr val="FFFFFF"/>
              </a:solidFill>
              <a:latin typeface="Raleway"/>
              <a:ea typeface="Raleway"/>
              <a:cs typeface="Raleway"/>
              <a:sym typeface="Raleway"/>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p:txBody>
      </p:sp>
      <p:sp>
        <p:nvSpPr>
          <p:cNvPr id="168" name="Google Shape;168;p18"/>
          <p:cNvSpPr txBox="1"/>
          <p:nvPr/>
        </p:nvSpPr>
        <p:spPr>
          <a:xfrm>
            <a:off x="729250" y="2532900"/>
            <a:ext cx="1330200" cy="11964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Commons?</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b="1" i="1" lang="en" sz="1100">
                <a:solidFill>
                  <a:srgbClr val="FFFFFF"/>
                </a:solidFill>
                <a:latin typeface="Raleway"/>
                <a:ea typeface="Raleway"/>
                <a:cs typeface="Raleway"/>
                <a:sym typeface="Raleway"/>
              </a:rPr>
              <a:t>Type</a:t>
            </a:r>
            <a:r>
              <a:rPr b="1" i="1" lang="en" sz="1100">
                <a:solidFill>
                  <a:srgbClr val="FFFFFF"/>
                </a:solidFill>
                <a:latin typeface="Raleway"/>
                <a:ea typeface="Raleway"/>
                <a:cs typeface="Raleway"/>
                <a:sym typeface="Raleway"/>
              </a:rPr>
              <a:t> an ‘X’ to indicate Yes or No</a:t>
            </a:r>
            <a:endParaRPr b="1" i="1" sz="1100">
              <a:solidFill>
                <a:srgbClr val="FFFFFF"/>
              </a:solidFill>
              <a:latin typeface="Raleway"/>
              <a:ea typeface="Raleway"/>
              <a:cs typeface="Raleway"/>
              <a:sym typeface="Raleway"/>
            </a:endParaRPr>
          </a:p>
        </p:txBody>
      </p:sp>
      <p:sp>
        <p:nvSpPr>
          <p:cNvPr id="169" name="Google Shape;169;p18"/>
          <p:cNvSpPr/>
          <p:nvPr/>
        </p:nvSpPr>
        <p:spPr>
          <a:xfrm>
            <a:off x="2059450" y="3120100"/>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NO</a:t>
            </a:r>
            <a:endParaRPr sz="1000"/>
          </a:p>
        </p:txBody>
      </p:sp>
      <p:sp>
        <p:nvSpPr>
          <p:cNvPr id="170" name="Google Shape;170;p18"/>
          <p:cNvSpPr/>
          <p:nvPr/>
        </p:nvSpPr>
        <p:spPr>
          <a:xfrm>
            <a:off x="2059450" y="2532900"/>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YES</a:t>
            </a:r>
            <a:endParaRPr sz="1000"/>
          </a:p>
        </p:txBody>
      </p:sp>
      <p:sp>
        <p:nvSpPr>
          <p:cNvPr id="171" name="Google Shape;171;p18"/>
          <p:cNvSpPr/>
          <p:nvPr/>
        </p:nvSpPr>
        <p:spPr>
          <a:xfrm>
            <a:off x="2059450" y="4434275"/>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NO</a:t>
            </a:r>
            <a:endParaRPr sz="1000"/>
          </a:p>
        </p:txBody>
      </p:sp>
      <p:sp>
        <p:nvSpPr>
          <p:cNvPr id="172" name="Google Shape;172;p18"/>
          <p:cNvSpPr/>
          <p:nvPr/>
        </p:nvSpPr>
        <p:spPr>
          <a:xfrm>
            <a:off x="2059474" y="3888675"/>
            <a:ext cx="702000" cy="5961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YES</a:t>
            </a:r>
            <a:endParaRPr sz="1000"/>
          </a:p>
        </p:txBody>
      </p:sp>
      <p:sp>
        <p:nvSpPr>
          <p:cNvPr id="173" name="Google Shape;173;p18"/>
          <p:cNvSpPr txBox="1"/>
          <p:nvPr/>
        </p:nvSpPr>
        <p:spPr>
          <a:xfrm>
            <a:off x="2761375" y="2505600"/>
            <a:ext cx="1330200" cy="10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box to the right, </a:t>
            </a:r>
            <a:r>
              <a:rPr b="1" lang="en" sz="1200">
                <a:solidFill>
                  <a:schemeClr val="dk1"/>
                </a:solidFill>
                <a:highlight>
                  <a:srgbClr val="FFFFFF"/>
                </a:highlight>
                <a:latin typeface="Raleway"/>
                <a:ea typeface="Raleway"/>
                <a:cs typeface="Raleway"/>
                <a:sym typeface="Raleway"/>
              </a:rPr>
              <a:t>briefly</a:t>
            </a:r>
            <a:r>
              <a:rPr b="1" lang="en" sz="1200">
                <a:solidFill>
                  <a:schemeClr val="dk1"/>
                </a:solidFill>
                <a:highlight>
                  <a:srgbClr val="FFFFFF"/>
                </a:highlight>
                <a:latin typeface="Raleway"/>
                <a:ea typeface="Raleway"/>
                <a:cs typeface="Raleway"/>
                <a:sym typeface="Raleway"/>
              </a:rPr>
              <a:t> </a:t>
            </a:r>
            <a:r>
              <a:rPr b="1" lang="en" sz="1200">
                <a:solidFill>
                  <a:schemeClr val="dk1"/>
                </a:solidFill>
                <a:highlight>
                  <a:srgbClr val="FFFFFF"/>
                </a:highlight>
                <a:latin typeface="Raleway"/>
                <a:ea typeface="Raleway"/>
                <a:cs typeface="Raleway"/>
                <a:sym typeface="Raleway"/>
              </a:rPr>
              <a:t>describe</a:t>
            </a:r>
            <a:r>
              <a:rPr b="1" lang="en" sz="1200">
                <a:solidFill>
                  <a:schemeClr val="dk1"/>
                </a:solidFill>
                <a:highlight>
                  <a:srgbClr val="FFFFFF"/>
                </a:highlight>
                <a:latin typeface="Raleway"/>
                <a:ea typeface="Raleway"/>
                <a:cs typeface="Raleway"/>
                <a:sym typeface="Raleway"/>
              </a:rPr>
              <a:t> how innovative your policy was.</a:t>
            </a:r>
            <a:endParaRPr b="1" sz="1200">
              <a:latin typeface="Raleway"/>
              <a:ea typeface="Raleway"/>
              <a:cs typeface="Raleway"/>
              <a:sym typeface="Raleway"/>
            </a:endParaRPr>
          </a:p>
        </p:txBody>
      </p:sp>
      <p:cxnSp>
        <p:nvCxnSpPr>
          <p:cNvPr id="174" name="Google Shape;174;p18"/>
          <p:cNvCxnSpPr/>
          <p:nvPr/>
        </p:nvCxnSpPr>
        <p:spPr>
          <a:xfrm>
            <a:off x="2457450" y="2960375"/>
            <a:ext cx="240000" cy="0"/>
          </a:xfrm>
          <a:prstGeom prst="straightConnector1">
            <a:avLst/>
          </a:prstGeom>
          <a:noFill/>
          <a:ln cap="flat" cmpd="sng" w="9525">
            <a:solidFill>
              <a:schemeClr val="dk2"/>
            </a:solidFill>
            <a:prstDash val="solid"/>
            <a:round/>
            <a:headEnd len="med" w="med" type="none"/>
            <a:tailEnd len="med" w="med" type="none"/>
          </a:ln>
        </p:spPr>
      </p:cxnSp>
      <p:cxnSp>
        <p:nvCxnSpPr>
          <p:cNvPr id="175" name="Google Shape;175;p18"/>
          <p:cNvCxnSpPr/>
          <p:nvPr/>
        </p:nvCxnSpPr>
        <p:spPr>
          <a:xfrm>
            <a:off x="2457450" y="3485350"/>
            <a:ext cx="240000" cy="0"/>
          </a:xfrm>
          <a:prstGeom prst="straightConnector1">
            <a:avLst/>
          </a:prstGeom>
          <a:noFill/>
          <a:ln cap="flat" cmpd="sng" w="9525">
            <a:solidFill>
              <a:schemeClr val="dk2"/>
            </a:solidFill>
            <a:prstDash val="solid"/>
            <a:round/>
            <a:headEnd len="med" w="med" type="none"/>
            <a:tailEnd len="med" w="med" type="none"/>
          </a:ln>
        </p:spPr>
      </p:cxnSp>
      <p:cxnSp>
        <p:nvCxnSpPr>
          <p:cNvPr id="176" name="Google Shape;176;p18"/>
          <p:cNvCxnSpPr/>
          <p:nvPr/>
        </p:nvCxnSpPr>
        <p:spPr>
          <a:xfrm>
            <a:off x="2457450" y="4244350"/>
            <a:ext cx="240000" cy="0"/>
          </a:xfrm>
          <a:prstGeom prst="straightConnector1">
            <a:avLst/>
          </a:prstGeom>
          <a:noFill/>
          <a:ln cap="flat" cmpd="sng" w="9525">
            <a:solidFill>
              <a:schemeClr val="dk2"/>
            </a:solidFill>
            <a:prstDash val="solid"/>
            <a:round/>
            <a:headEnd len="med" w="med" type="none"/>
            <a:tailEnd len="med" w="med" type="none"/>
          </a:ln>
        </p:spPr>
      </p:cxnSp>
      <p:cxnSp>
        <p:nvCxnSpPr>
          <p:cNvPr id="177" name="Google Shape;177;p18"/>
          <p:cNvCxnSpPr/>
          <p:nvPr/>
        </p:nvCxnSpPr>
        <p:spPr>
          <a:xfrm>
            <a:off x="2457450" y="4876025"/>
            <a:ext cx="240000" cy="0"/>
          </a:xfrm>
          <a:prstGeom prst="straightConnector1">
            <a:avLst/>
          </a:prstGeom>
          <a:noFill/>
          <a:ln cap="flat" cmpd="sng" w="9525">
            <a:solidFill>
              <a:schemeClr val="dk2"/>
            </a:solidFill>
            <a:prstDash val="solid"/>
            <a:round/>
            <a:headEnd len="med" w="med" type="none"/>
            <a:tailEnd len="med" w="med" type="none"/>
          </a:ln>
        </p:spPr>
      </p:cxnSp>
      <p:sp>
        <p:nvSpPr>
          <p:cNvPr id="178" name="Google Shape;178;p18"/>
          <p:cNvSpPr txBox="1"/>
          <p:nvPr/>
        </p:nvSpPr>
        <p:spPr>
          <a:xfrm>
            <a:off x="2398800" y="3167875"/>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x</a:t>
            </a:r>
            <a:endParaRPr/>
          </a:p>
        </p:txBody>
      </p:sp>
      <p:sp>
        <p:nvSpPr>
          <p:cNvPr id="179" name="Google Shape;179;p18"/>
          <p:cNvSpPr txBox="1"/>
          <p:nvPr/>
        </p:nvSpPr>
        <p:spPr>
          <a:xfrm>
            <a:off x="2398800" y="3942938"/>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x</a:t>
            </a:r>
            <a:endParaRPr/>
          </a:p>
        </p:txBody>
      </p:sp>
      <p:sp>
        <p:nvSpPr>
          <p:cNvPr id="180" name="Google Shape;180;p18"/>
          <p:cNvSpPr txBox="1"/>
          <p:nvPr/>
        </p:nvSpPr>
        <p:spPr>
          <a:xfrm>
            <a:off x="2398800" y="4494425"/>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181" name="Google Shape;181;p18"/>
          <p:cNvSpPr txBox="1"/>
          <p:nvPr/>
        </p:nvSpPr>
        <p:spPr>
          <a:xfrm>
            <a:off x="2761375" y="3888675"/>
            <a:ext cx="1330200" cy="10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box to the right, briefly describe how innovative your policy was.</a:t>
            </a:r>
            <a:endParaRPr b="1" sz="1200">
              <a:latin typeface="Raleway"/>
              <a:ea typeface="Raleway"/>
              <a:cs typeface="Raleway"/>
              <a:sym typeface="Raleway"/>
            </a:endParaRPr>
          </a:p>
        </p:txBody>
      </p:sp>
      <p:sp>
        <p:nvSpPr>
          <p:cNvPr id="182" name="Google Shape;182;p18"/>
          <p:cNvSpPr/>
          <p:nvPr/>
        </p:nvSpPr>
        <p:spPr>
          <a:xfrm>
            <a:off x="4091575" y="2654225"/>
            <a:ext cx="4819800" cy="1075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txBox="1"/>
          <p:nvPr/>
        </p:nvSpPr>
        <p:spPr>
          <a:xfrm>
            <a:off x="4214150" y="2683775"/>
            <a:ext cx="4494000" cy="96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50">
                <a:solidFill>
                  <a:srgbClr val="323B4A"/>
                </a:solidFill>
                <a:latin typeface="Raleway"/>
                <a:ea typeface="Raleway"/>
                <a:cs typeface="Raleway"/>
                <a:sym typeface="Raleway"/>
              </a:rPr>
              <a:t>We did not have a special policy dedicated to commons.</a:t>
            </a:r>
            <a:endParaRPr sz="950">
              <a:solidFill>
                <a:srgbClr val="323B4A"/>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950">
                <a:solidFill>
                  <a:srgbClr val="323B4A"/>
                </a:solidFill>
                <a:latin typeface="Raleway"/>
                <a:ea typeface="Raleway"/>
                <a:cs typeface="Raleway"/>
                <a:sym typeface="Raleway"/>
              </a:rPr>
              <a:t>commons is a rather new concept in our country  </a:t>
            </a:r>
            <a:endParaRPr sz="950">
              <a:solidFill>
                <a:srgbClr val="323B4A"/>
              </a:solidFill>
              <a:latin typeface="Raleway"/>
              <a:ea typeface="Raleway"/>
              <a:cs typeface="Raleway"/>
              <a:sym typeface="Raleway"/>
            </a:endParaRPr>
          </a:p>
        </p:txBody>
      </p:sp>
      <p:sp>
        <p:nvSpPr>
          <p:cNvPr id="184" name="Google Shape;184;p18"/>
          <p:cNvSpPr/>
          <p:nvPr/>
        </p:nvSpPr>
        <p:spPr>
          <a:xfrm>
            <a:off x="4095675" y="3946075"/>
            <a:ext cx="4819800" cy="1075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txBox="1"/>
          <p:nvPr/>
        </p:nvSpPr>
        <p:spPr>
          <a:xfrm>
            <a:off x="4214150" y="3963700"/>
            <a:ext cx="4494000" cy="96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50">
                <a:solidFill>
                  <a:srgbClr val="323B4A"/>
                </a:solidFill>
                <a:latin typeface="Raleway"/>
                <a:ea typeface="Raleway"/>
                <a:cs typeface="Raleway"/>
                <a:sym typeface="Raleway"/>
              </a:rPr>
              <a:t>Applied</a:t>
            </a:r>
            <a:r>
              <a:rPr lang="en" sz="950">
                <a:solidFill>
                  <a:srgbClr val="323B4A"/>
                </a:solidFill>
                <a:latin typeface="Raleway"/>
                <a:ea typeface="Raleway"/>
                <a:cs typeface="Raleway"/>
                <a:sym typeface="Raleway"/>
              </a:rPr>
              <a:t> principle of co-creation of local public policies</a:t>
            </a:r>
            <a:endParaRPr sz="950">
              <a:solidFill>
                <a:srgbClr val="323B4A"/>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950">
                <a:solidFill>
                  <a:srgbClr val="323B4A"/>
                </a:solidFill>
                <a:latin typeface="Raleway"/>
                <a:ea typeface="Raleway"/>
                <a:cs typeface="Raleway"/>
                <a:sym typeface="Raleway"/>
              </a:rPr>
              <a:t>Several policies related to citizen participation, as call for proposal for NGO and contracts for  social services carried out by civil organizations,</a:t>
            </a:r>
            <a:endParaRPr sz="950">
              <a:solidFill>
                <a:srgbClr val="323B4A"/>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950">
                <a:solidFill>
                  <a:srgbClr val="323B4A"/>
                </a:solidFill>
                <a:latin typeface="Raleway"/>
                <a:ea typeface="Raleway"/>
                <a:cs typeface="Raleway"/>
                <a:sym typeface="Raleway"/>
              </a:rPr>
              <a:t>participatory budget.</a:t>
            </a:r>
            <a:endParaRPr sz="950">
              <a:solidFill>
                <a:srgbClr val="323B4A"/>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950">
                <a:solidFill>
                  <a:srgbClr val="323B4A"/>
                </a:solidFill>
                <a:latin typeface="Raleway"/>
                <a:ea typeface="Raleway"/>
                <a:cs typeface="Raleway"/>
                <a:sym typeface="Raleway"/>
              </a:rPr>
              <a:t>Main innovative </a:t>
            </a:r>
            <a:r>
              <a:rPr lang="en" sz="950">
                <a:solidFill>
                  <a:srgbClr val="323B4A"/>
                </a:solidFill>
                <a:latin typeface="Raleway"/>
                <a:ea typeface="Raleway"/>
                <a:cs typeface="Raleway"/>
                <a:sym typeface="Raleway"/>
              </a:rPr>
              <a:t>policies</a:t>
            </a:r>
            <a:r>
              <a:rPr lang="en" sz="950">
                <a:solidFill>
                  <a:srgbClr val="323B4A"/>
                </a:solidFill>
                <a:latin typeface="Raleway"/>
                <a:ea typeface="Raleway"/>
                <a:cs typeface="Raleway"/>
                <a:sym typeface="Raleway"/>
              </a:rPr>
              <a:t> are: citizens assemblies and social innovation funds</a:t>
            </a:r>
            <a:endParaRPr sz="950">
              <a:solidFill>
                <a:srgbClr val="323B4A"/>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9"/>
          <p:cNvSpPr txBox="1"/>
          <p:nvPr/>
        </p:nvSpPr>
        <p:spPr>
          <a:xfrm>
            <a:off x="344925" y="-40800"/>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91" name="Google Shape;191;p19"/>
          <p:cNvSpPr txBox="1"/>
          <p:nvPr/>
        </p:nvSpPr>
        <p:spPr>
          <a:xfrm>
            <a:off x="633088" y="717000"/>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5. </a:t>
            </a:r>
            <a:r>
              <a:rPr lang="en">
                <a:solidFill>
                  <a:srgbClr val="FFFFFF"/>
                </a:solidFill>
                <a:latin typeface="Raleway Thin"/>
                <a:ea typeface="Raleway Thin"/>
                <a:cs typeface="Raleway Thin"/>
                <a:sym typeface="Raleway Thin"/>
              </a:rPr>
              <a:t>ULG</a:t>
            </a:r>
            <a:endParaRPr>
              <a:solidFill>
                <a:srgbClr val="FFFFFF"/>
              </a:solidFill>
              <a:latin typeface="Raleway Thin"/>
              <a:ea typeface="Raleway Thin"/>
              <a:cs typeface="Raleway Thin"/>
              <a:sym typeface="Raleway Thin"/>
            </a:endParaRPr>
          </a:p>
        </p:txBody>
      </p:sp>
      <p:sp>
        <p:nvSpPr>
          <p:cNvPr id="192" name="Google Shape;192;p19"/>
          <p:cNvSpPr txBox="1"/>
          <p:nvPr/>
        </p:nvSpPr>
        <p:spPr>
          <a:xfrm>
            <a:off x="2074950" y="564600"/>
            <a:ext cx="51885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 </a:t>
            </a:r>
            <a:r>
              <a:rPr b="1" lang="en" sz="1100">
                <a:solidFill>
                  <a:schemeClr val="dk1"/>
                </a:solidFill>
                <a:highlight>
                  <a:srgbClr val="FFFFFF"/>
                </a:highlight>
                <a:latin typeface="Raleway"/>
                <a:ea typeface="Raleway"/>
                <a:cs typeface="Raleway"/>
                <a:sym typeface="Raleway"/>
              </a:rPr>
              <a:t>below, please </a:t>
            </a:r>
            <a:r>
              <a:rPr b="1" lang="en" sz="1100">
                <a:solidFill>
                  <a:schemeClr val="dk1"/>
                </a:solidFill>
                <a:highlight>
                  <a:srgbClr val="FFFFFF"/>
                </a:highlight>
                <a:latin typeface="Raleway"/>
                <a:ea typeface="Raleway"/>
                <a:cs typeface="Raleway"/>
                <a:sym typeface="Raleway"/>
              </a:rPr>
              <a:t>briefly describe how the ULG was first structured. Include references to the 5 types of stakeholders involved. </a:t>
            </a:r>
            <a:endParaRPr b="1" sz="1100">
              <a:latin typeface="Raleway"/>
              <a:ea typeface="Raleway"/>
              <a:cs typeface="Raleway"/>
              <a:sym typeface="Raleway"/>
            </a:endParaRPr>
          </a:p>
        </p:txBody>
      </p:sp>
      <p:sp>
        <p:nvSpPr>
          <p:cNvPr id="193" name="Google Shape;193;p19"/>
          <p:cNvSpPr/>
          <p:nvPr/>
        </p:nvSpPr>
        <p:spPr>
          <a:xfrm>
            <a:off x="497325" y="1432400"/>
            <a:ext cx="8243700" cy="33573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txBox="1"/>
          <p:nvPr/>
        </p:nvSpPr>
        <p:spPr>
          <a:xfrm>
            <a:off x="861698" y="1491600"/>
            <a:ext cx="3585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At first, we structured our ULG...</a:t>
            </a:r>
            <a:endParaRPr b="1" sz="1200">
              <a:latin typeface="Raleway"/>
              <a:ea typeface="Raleway"/>
              <a:cs typeface="Raleway"/>
              <a:sym typeface="Raleway"/>
            </a:endParaRPr>
          </a:p>
        </p:txBody>
      </p:sp>
      <p:sp>
        <p:nvSpPr>
          <p:cNvPr id="195" name="Google Shape;195;p19"/>
          <p:cNvSpPr txBox="1"/>
          <p:nvPr/>
        </p:nvSpPr>
        <p:spPr>
          <a:xfrm>
            <a:off x="698650" y="1915250"/>
            <a:ext cx="7793700" cy="262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50">
                <a:solidFill>
                  <a:srgbClr val="323B4A"/>
                </a:solidFill>
              </a:rPr>
              <a:t>Policymakers, Public actors, private operators, social organizations, knowledge institutions, urban commoners (</a:t>
            </a:r>
            <a:r>
              <a:rPr i="1" lang="en" sz="950">
                <a:solidFill>
                  <a:srgbClr val="323B4A"/>
                </a:solidFill>
              </a:rPr>
              <a:t>i.e. </a:t>
            </a:r>
            <a:r>
              <a:rPr lang="en" sz="950">
                <a:solidFill>
                  <a:srgbClr val="323B4A"/>
                </a:solidFill>
              </a:rPr>
              <a:t>informal groups, civic entrepreneurs, city makers, social innovators, etc.).</a:t>
            </a:r>
            <a:endParaRPr sz="950">
              <a:solidFill>
                <a:srgbClr val="323B4A"/>
              </a:solidFill>
            </a:endParaRPr>
          </a:p>
          <a:p>
            <a:pPr indent="0" lvl="0" marL="0" rtl="0" algn="l">
              <a:lnSpc>
                <a:spcPct val="115000"/>
              </a:lnSpc>
              <a:spcBef>
                <a:spcPts val="0"/>
              </a:spcBef>
              <a:spcAft>
                <a:spcPts val="0"/>
              </a:spcAft>
              <a:buClr>
                <a:schemeClr val="dk1"/>
              </a:buClr>
              <a:buSzPts val="1100"/>
              <a:buFont typeface="Arial"/>
              <a:buNone/>
            </a:pPr>
            <a:r>
              <a:rPr lang="en" sz="950">
                <a:solidFill>
                  <a:srgbClr val="323B4A"/>
                </a:solidFill>
              </a:rPr>
              <a:t>Public actors, local activists, NGOs, freelancers, independent experts, social innovators, think tank, FAB LAB , voluntary service center</a:t>
            </a:r>
            <a:endParaRPr sz="950">
              <a:solidFill>
                <a:srgbClr val="323B4A"/>
              </a:solidFill>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0"/>
          <p:cNvSpPr txBox="1"/>
          <p:nvPr/>
        </p:nvSpPr>
        <p:spPr>
          <a:xfrm>
            <a:off x="344925" y="-40800"/>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201" name="Google Shape;201;p20"/>
          <p:cNvSpPr txBox="1"/>
          <p:nvPr/>
        </p:nvSpPr>
        <p:spPr>
          <a:xfrm>
            <a:off x="633088" y="717000"/>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5. </a:t>
            </a:r>
            <a:r>
              <a:rPr lang="en">
                <a:solidFill>
                  <a:srgbClr val="FFFFFF"/>
                </a:solidFill>
                <a:latin typeface="Raleway Thin"/>
                <a:ea typeface="Raleway Thin"/>
                <a:cs typeface="Raleway Thin"/>
                <a:sym typeface="Raleway Thin"/>
              </a:rPr>
              <a:t>ULG</a:t>
            </a:r>
            <a:endParaRPr>
              <a:solidFill>
                <a:srgbClr val="FFFFFF"/>
              </a:solidFill>
              <a:latin typeface="Raleway Thin"/>
              <a:ea typeface="Raleway Thin"/>
              <a:cs typeface="Raleway Thin"/>
              <a:sym typeface="Raleway Thin"/>
            </a:endParaRPr>
          </a:p>
        </p:txBody>
      </p:sp>
      <p:sp>
        <p:nvSpPr>
          <p:cNvPr id="202" name="Google Shape;202;p20"/>
          <p:cNvSpPr txBox="1"/>
          <p:nvPr/>
        </p:nvSpPr>
        <p:spPr>
          <a:xfrm>
            <a:off x="2074950" y="564600"/>
            <a:ext cx="57426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table below, please briefly describe how the 5 types of stakeholders were involved and their impact.</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rPr b="1" i="1" lang="en" sz="1200">
                <a:solidFill>
                  <a:schemeClr val="dk1"/>
                </a:solidFill>
                <a:highlight>
                  <a:srgbClr val="FFFFFF"/>
                </a:highlight>
                <a:latin typeface="Raleway"/>
                <a:ea typeface="Raleway"/>
                <a:cs typeface="Raleway"/>
                <a:sym typeface="Raleway"/>
              </a:rPr>
              <a:t>**TIP: 	Refer back to the previous files you created on this topic**</a:t>
            </a:r>
            <a:endParaRPr b="1" i="1" sz="1200">
              <a:solidFill>
                <a:schemeClr val="dk1"/>
              </a:solidFill>
              <a:highlight>
                <a:srgbClr val="FFFFFF"/>
              </a:highlight>
              <a:latin typeface="Raleway"/>
              <a:ea typeface="Raleway"/>
              <a:cs typeface="Raleway"/>
              <a:sym typeface="Raleway"/>
            </a:endParaRPr>
          </a:p>
        </p:txBody>
      </p:sp>
      <p:graphicFrame>
        <p:nvGraphicFramePr>
          <p:cNvPr id="203" name="Google Shape;203;p20"/>
          <p:cNvGraphicFramePr/>
          <p:nvPr/>
        </p:nvGraphicFramePr>
        <p:xfrm>
          <a:off x="99363" y="1506650"/>
          <a:ext cx="3000000" cy="3000000"/>
        </p:xfrm>
        <a:graphic>
          <a:graphicData uri="http://schemas.openxmlformats.org/drawingml/2006/table">
            <a:tbl>
              <a:tblPr>
                <a:noFill/>
                <a:tableStyleId>{E956107F-EBF1-420A-AB1C-CE0E94A72B5C}</a:tableStyleId>
              </a:tblPr>
              <a:tblGrid>
                <a:gridCol w="1138600"/>
                <a:gridCol w="3979750"/>
                <a:gridCol w="3826925"/>
              </a:tblGrid>
              <a:tr h="441425">
                <a:tc>
                  <a:txBody>
                    <a:bodyPr/>
                    <a:lstStyle/>
                    <a:p>
                      <a:pPr indent="0" lvl="0" marL="0" rtl="0" algn="r">
                        <a:lnSpc>
                          <a:spcPct val="100000"/>
                        </a:lnSpc>
                        <a:spcBef>
                          <a:spcPts val="0"/>
                        </a:spcBef>
                        <a:spcAft>
                          <a:spcPts val="0"/>
                        </a:spcAft>
                        <a:buNone/>
                      </a:pPr>
                      <a:r>
                        <a:rPr b="1" lang="en" sz="1100">
                          <a:solidFill>
                            <a:schemeClr val="dk1"/>
                          </a:solidFill>
                          <a:latin typeface="Raleway"/>
                          <a:ea typeface="Raleway"/>
                          <a:cs typeface="Raleway"/>
                          <a:sym typeface="Raleway"/>
                        </a:rPr>
                        <a:t>Stakeholder Type</a:t>
                      </a:r>
                      <a:endParaRPr b="1" sz="1100">
                        <a:solidFill>
                          <a:schemeClr val="dk1"/>
                        </a:solidFill>
                        <a:latin typeface="Raleway"/>
                        <a:ea typeface="Raleway"/>
                        <a:cs typeface="Raleway"/>
                        <a:sym typeface="Raleway"/>
                      </a:endParaRPr>
                    </a:p>
                  </a:txBody>
                  <a:tcPr marT="91425" marB="91425" marR="91425" marL="91425"/>
                </a:tc>
                <a:tc>
                  <a:txBody>
                    <a:bodyPr/>
                    <a:lstStyle/>
                    <a:p>
                      <a:pPr indent="0" lvl="0" marL="0" rtl="0" algn="ctr">
                        <a:lnSpc>
                          <a:spcPct val="100000"/>
                        </a:lnSpc>
                        <a:spcBef>
                          <a:spcPts val="0"/>
                        </a:spcBef>
                        <a:spcAft>
                          <a:spcPts val="0"/>
                        </a:spcAft>
                        <a:buNone/>
                      </a:pPr>
                      <a:r>
                        <a:rPr b="1" lang="en" sz="1100">
                          <a:solidFill>
                            <a:schemeClr val="dk1"/>
                          </a:solidFill>
                          <a:latin typeface="Raleway"/>
                          <a:ea typeface="Raleway"/>
                          <a:cs typeface="Raleway"/>
                          <a:sym typeface="Raleway"/>
                        </a:rPr>
                        <a:t>How was the stakeholder involved?</a:t>
                      </a:r>
                      <a:endParaRPr sz="1100"/>
                    </a:p>
                  </a:txBody>
                  <a:tcPr marT="91425" marB="91425" marR="91425" marL="91425"/>
                </a:tc>
                <a:tc>
                  <a:txBody>
                    <a:bodyPr/>
                    <a:lstStyle/>
                    <a:p>
                      <a:pPr indent="0" lvl="0" marL="0" rtl="0" algn="ctr">
                        <a:lnSpc>
                          <a:spcPct val="100000"/>
                        </a:lnSpc>
                        <a:spcBef>
                          <a:spcPts val="0"/>
                        </a:spcBef>
                        <a:spcAft>
                          <a:spcPts val="0"/>
                        </a:spcAft>
                        <a:buNone/>
                      </a:pPr>
                      <a:r>
                        <a:rPr b="1" lang="en" sz="1100">
                          <a:solidFill>
                            <a:schemeClr val="dk1"/>
                          </a:solidFill>
                          <a:latin typeface="Raleway"/>
                          <a:ea typeface="Raleway"/>
                          <a:cs typeface="Raleway"/>
                          <a:sym typeface="Raleway"/>
                        </a:rPr>
                        <a:t>What was the impact/influence?</a:t>
                      </a:r>
                      <a:endParaRPr sz="1100"/>
                    </a:p>
                  </a:txBody>
                  <a:tcPr marT="91425" marB="91425" marR="91425" marL="91425"/>
                </a:tc>
              </a:tr>
              <a:tr h="47995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Public</a:t>
                      </a:r>
                      <a:endParaRPr sz="1300"/>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Running the processes, organization of the </a:t>
                      </a:r>
                      <a:r>
                        <a:rPr lang="en" sz="1000">
                          <a:latin typeface="Raleway"/>
                          <a:ea typeface="Raleway"/>
                          <a:cs typeface="Raleway"/>
                          <a:sym typeface="Raleway"/>
                        </a:rPr>
                        <a:t>ULG </a:t>
                      </a:r>
                      <a:r>
                        <a:rPr lang="en" sz="1000">
                          <a:latin typeface="Raleway"/>
                          <a:ea typeface="Raleway"/>
                          <a:cs typeface="Raleway"/>
                          <a:sym typeface="Raleway"/>
                        </a:rPr>
                        <a:t>meetings  </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Input to co-creation of the transfer plan </a:t>
                      </a:r>
                      <a:r>
                        <a:rPr lang="en" sz="1000">
                          <a:solidFill>
                            <a:schemeClr val="dk1"/>
                          </a:solidFill>
                          <a:latin typeface="Raleway"/>
                          <a:ea typeface="Raleway"/>
                          <a:cs typeface="Raleway"/>
                          <a:sym typeface="Raleway"/>
                        </a:rPr>
                        <a:t>and new policy for civic managements of commons</a:t>
                      </a:r>
                      <a:endParaRPr sz="1000">
                        <a:latin typeface="Raleway"/>
                        <a:ea typeface="Raleway"/>
                        <a:cs typeface="Raleway"/>
                        <a:sym typeface="Raleway"/>
                      </a:endParaRPr>
                    </a:p>
                  </a:txBody>
                  <a:tcPr marT="91425" marB="91425" marR="91425" marL="91425"/>
                </a:tc>
              </a:tr>
              <a:tr h="47995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Private</a:t>
                      </a:r>
                      <a:endParaRPr sz="1300"/>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Work on preparing a process of adaptation of Community Balance for the Gdansk’s need for self- assessment tool of neighbour houses </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Impact on the final shape of the tool</a:t>
                      </a:r>
                      <a:endParaRPr sz="1000">
                        <a:latin typeface="Raleway"/>
                        <a:ea typeface="Raleway"/>
                        <a:cs typeface="Raleway"/>
                        <a:sym typeface="Raleway"/>
                      </a:endParaRPr>
                    </a:p>
                  </a:txBody>
                  <a:tcPr marT="91425" marB="91425" marR="91425" marL="91425"/>
                </a:tc>
              </a:tr>
              <a:tr h="662325">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Knowledge/ Institutions</a:t>
                      </a:r>
                      <a:endParaRPr sz="1300"/>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Making the recognition of the existing legal  frameworks and solutions useful for the</a:t>
                      </a:r>
                      <a:r>
                        <a:rPr lang="en" sz="1000">
                          <a:solidFill>
                            <a:schemeClr val="dk1"/>
                          </a:solidFill>
                          <a:latin typeface="Raleway"/>
                          <a:ea typeface="Raleway"/>
                          <a:cs typeface="Raleway"/>
                          <a:sym typeface="Raleway"/>
                        </a:rPr>
                        <a:t> civic management of commons</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Advisory </a:t>
                      </a:r>
                      <a:r>
                        <a:rPr lang="en" sz="1000">
                          <a:solidFill>
                            <a:schemeClr val="dk1"/>
                          </a:solidFill>
                          <a:latin typeface="Raleway"/>
                          <a:ea typeface="Raleway"/>
                          <a:cs typeface="Raleway"/>
                          <a:sym typeface="Raleway"/>
                        </a:rPr>
                        <a:t>input into</a:t>
                      </a:r>
                      <a:r>
                        <a:rPr lang="en" sz="1000">
                          <a:solidFill>
                            <a:schemeClr val="dk1"/>
                          </a:solidFill>
                          <a:latin typeface="Raleway"/>
                          <a:ea typeface="Raleway"/>
                          <a:cs typeface="Raleway"/>
                          <a:sym typeface="Raleway"/>
                        </a:rPr>
                        <a:t> the concept for new policy for civic management of commons, assessment of the worthiness of various legislation acts</a:t>
                      </a:r>
                      <a:endParaRPr sz="1000">
                        <a:latin typeface="Raleway"/>
                        <a:ea typeface="Raleway"/>
                        <a:cs typeface="Raleway"/>
                        <a:sym typeface="Raleway"/>
                      </a:endParaRPr>
                    </a:p>
                  </a:txBody>
                  <a:tcPr marT="91425" marB="91425" marR="91425" marL="91425"/>
                </a:tc>
              </a:tr>
              <a:tr h="607975">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Social Organizations</a:t>
                      </a:r>
                      <a:endParaRPr sz="1300"/>
                    </a:p>
                  </a:txBody>
                  <a:tcPr marT="91425" marB="91425" marR="91425" marL="91425"/>
                </a:tc>
                <a:tc>
                  <a:txBody>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Participation in the meetings of ULG, designing future use of the asset, temporary users of the asset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sz="10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Input to co-creation of the transfer plan and ,the concept for a new policy for civic managements of commons</a:t>
                      </a:r>
                      <a:r>
                        <a:rPr lang="en" sz="1000">
                          <a:latin typeface="Raleway"/>
                          <a:ea typeface="Raleway"/>
                          <a:cs typeface="Raleway"/>
                          <a:sym typeface="Raleway"/>
                        </a:rPr>
                        <a:t>, </a:t>
                      </a:r>
                      <a:r>
                        <a:rPr lang="en" sz="1000">
                          <a:solidFill>
                            <a:schemeClr val="dk1"/>
                          </a:solidFill>
                          <a:latin typeface="Raleway"/>
                          <a:ea typeface="Raleway"/>
                          <a:cs typeface="Raleway"/>
                          <a:sym typeface="Raleway"/>
                        </a:rPr>
                        <a:t> </a:t>
                      </a:r>
                      <a:endParaRPr sz="1000">
                        <a:latin typeface="Raleway"/>
                        <a:ea typeface="Raleway"/>
                        <a:cs typeface="Raleway"/>
                        <a:sym typeface="Raleway"/>
                      </a:endParaRPr>
                    </a:p>
                  </a:txBody>
                  <a:tcPr marT="91425" marB="91425" marR="91425" marL="91425"/>
                </a:tc>
              </a:tr>
              <a:tr h="662325">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Commoners/ Civic/ Innovators</a:t>
                      </a:r>
                      <a:endParaRPr sz="13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Participation in the meetings of ULG, ideas generation, designing future use of the asset</a:t>
                      </a:r>
                      <a:endParaRPr sz="10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sz="10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Raleway"/>
                          <a:ea typeface="Raleway"/>
                          <a:cs typeface="Raleway"/>
                          <a:sym typeface="Raleway"/>
                        </a:rPr>
                        <a:t>Input to co-creation of the transfer plan and ,the concept for a new policy for civic managements of commons,  users of the asset </a:t>
                      </a:r>
                      <a:endParaRPr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000">
                        <a:solidFill>
                          <a:schemeClr val="dk1"/>
                        </a:solidFill>
                        <a:latin typeface="Raleway"/>
                        <a:ea typeface="Raleway"/>
                        <a:cs typeface="Raleway"/>
                        <a:sym typeface="Raleway"/>
                      </a:endParaRPr>
                    </a:p>
                  </a:txBody>
                  <a:tcPr marT="91425" marB="91425" marR="91425" marL="91425"/>
                </a:tc>
              </a:tr>
            </a:tbl>
          </a:graphicData>
        </a:graphic>
      </p:graphicFrame>
      <p:sp>
        <p:nvSpPr>
          <p:cNvPr id="204" name="Google Shape;204;p20"/>
          <p:cNvSpPr/>
          <p:nvPr/>
        </p:nvSpPr>
        <p:spPr>
          <a:xfrm>
            <a:off x="6528900" y="169675"/>
            <a:ext cx="1147200" cy="111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Difficult to involve </a:t>
            </a:r>
            <a:r>
              <a:rPr lang="en" sz="1100"/>
              <a:t>Investors</a:t>
            </a:r>
            <a:endParaRPr sz="1100"/>
          </a:p>
        </p:txBody>
      </p:sp>
      <p:sp>
        <p:nvSpPr>
          <p:cNvPr id="205" name="Google Shape;205;p20"/>
          <p:cNvSpPr/>
          <p:nvPr/>
        </p:nvSpPr>
        <p:spPr>
          <a:xfrm>
            <a:off x="393200" y="996200"/>
            <a:ext cx="1392600" cy="1036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Need to involve creative lawyers internally</a:t>
            </a:r>
            <a:endParaRPr sz="1000"/>
          </a:p>
        </p:txBody>
      </p:sp>
      <p:sp>
        <p:nvSpPr>
          <p:cNvPr id="206" name="Google Shape;206;p20"/>
          <p:cNvSpPr/>
          <p:nvPr/>
        </p:nvSpPr>
        <p:spPr>
          <a:xfrm>
            <a:off x="4872400" y="232200"/>
            <a:ext cx="1147200" cy="111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Branding companies, could be part of ULG? </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nvSpPr>
        <p:spPr>
          <a:xfrm>
            <a:off x="344925" y="-25850"/>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212" name="Google Shape;212;p21"/>
          <p:cNvSpPr txBox="1"/>
          <p:nvPr/>
        </p:nvSpPr>
        <p:spPr>
          <a:xfrm>
            <a:off x="2887188" y="950500"/>
            <a:ext cx="13338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6. </a:t>
            </a:r>
            <a:r>
              <a:rPr lang="en">
                <a:solidFill>
                  <a:srgbClr val="FFFFFF"/>
                </a:solidFill>
                <a:latin typeface="Raleway Thin"/>
                <a:ea typeface="Raleway Thin"/>
                <a:cs typeface="Raleway Thin"/>
                <a:sym typeface="Raleway Thin"/>
              </a:rPr>
              <a:t>Objectives</a:t>
            </a:r>
            <a:endParaRPr>
              <a:solidFill>
                <a:srgbClr val="FFFFFF"/>
              </a:solidFill>
              <a:latin typeface="Raleway Thin"/>
              <a:ea typeface="Raleway Thin"/>
              <a:cs typeface="Raleway Thin"/>
              <a:sym typeface="Raleway Thin"/>
            </a:endParaRPr>
          </a:p>
        </p:txBody>
      </p:sp>
      <p:sp>
        <p:nvSpPr>
          <p:cNvPr id="213" name="Google Shape;213;p21"/>
          <p:cNvSpPr txBox="1"/>
          <p:nvPr/>
        </p:nvSpPr>
        <p:spPr>
          <a:xfrm>
            <a:off x="1688075" y="950500"/>
            <a:ext cx="1199100" cy="4371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Mature</a:t>
            </a:r>
            <a:endParaRPr>
              <a:solidFill>
                <a:srgbClr val="FFFFFF"/>
              </a:solidFill>
              <a:latin typeface="Raleway Thin"/>
              <a:ea typeface="Raleway Thin"/>
              <a:cs typeface="Raleway Thin"/>
              <a:sym typeface="Raleway Thin"/>
            </a:endParaRPr>
          </a:p>
        </p:txBody>
      </p:sp>
      <p:sp>
        <p:nvSpPr>
          <p:cNvPr id="214" name="Google Shape;214;p21"/>
          <p:cNvSpPr/>
          <p:nvPr/>
        </p:nvSpPr>
        <p:spPr>
          <a:xfrm>
            <a:off x="855025" y="1497025"/>
            <a:ext cx="7753500" cy="33573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txBox="1"/>
          <p:nvPr/>
        </p:nvSpPr>
        <p:spPr>
          <a:xfrm>
            <a:off x="1053975" y="1811900"/>
            <a:ext cx="1365300" cy="920700"/>
          </a:xfrm>
          <a:prstGeom prst="rect">
            <a:avLst/>
          </a:prstGeom>
          <a:noFill/>
          <a:ln>
            <a:noFill/>
          </a:ln>
        </p:spPr>
        <p:txBody>
          <a:bodyPr anchorCtr="0" anchor="t" bIns="91425" lIns="91425" spcFirstLastPara="1" rIns="91425" wrap="square" tIns="91425">
            <a:noAutofit/>
          </a:bodyPr>
          <a:lstStyle/>
          <a:p>
            <a:pPr indent="0" lvl="0" marL="0" rtl="0" algn="l">
              <a:lnSpc>
                <a:spcPct val="400000"/>
              </a:lnSpc>
              <a:spcBef>
                <a:spcPts val="0"/>
              </a:spcBef>
              <a:spcAft>
                <a:spcPts val="0"/>
              </a:spcAft>
              <a:buNone/>
            </a:pPr>
            <a:r>
              <a:rPr b="1" lang="en" sz="1200">
                <a:latin typeface="Raleway"/>
                <a:ea typeface="Raleway"/>
                <a:cs typeface="Raleway"/>
                <a:sym typeface="Raleway"/>
              </a:rPr>
              <a:t>Objective</a:t>
            </a:r>
            <a:r>
              <a:rPr b="1" lang="en" sz="1200">
                <a:latin typeface="Raleway"/>
                <a:ea typeface="Raleway"/>
                <a:cs typeface="Raleway"/>
                <a:sym typeface="Raleway"/>
              </a:rPr>
              <a:t> #1:</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#2:</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#3:</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#4:</a:t>
            </a:r>
            <a:endParaRPr b="1" sz="1200">
              <a:latin typeface="Raleway"/>
              <a:ea typeface="Raleway"/>
              <a:cs typeface="Raleway"/>
              <a:sym typeface="Raleway"/>
            </a:endParaRPr>
          </a:p>
        </p:txBody>
      </p:sp>
      <p:sp>
        <p:nvSpPr>
          <p:cNvPr id="216" name="Google Shape;216;p21"/>
          <p:cNvSpPr txBox="1"/>
          <p:nvPr/>
        </p:nvSpPr>
        <p:spPr>
          <a:xfrm>
            <a:off x="2221250" y="1811900"/>
            <a:ext cx="6306000" cy="77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latin typeface="Raleway"/>
                <a:ea typeface="Raleway"/>
                <a:cs typeface="Raleway"/>
                <a:sym typeface="Raleway"/>
              </a:rPr>
              <a:t>Create legal framework for commons:</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lang="en" sz="950">
                <a:solidFill>
                  <a:srgbClr val="323B4A"/>
                </a:solidFill>
                <a:latin typeface="Raleway"/>
                <a:ea typeface="Raleway"/>
                <a:cs typeface="Raleway"/>
                <a:sym typeface="Raleway"/>
              </a:rPr>
              <a:t>If local law requires a change - preparation of a change project and presenting it to the City Council of Gdańsk,</a:t>
            </a:r>
            <a:endParaRPr sz="950">
              <a:solidFill>
                <a:srgbClr val="323B4A"/>
              </a:solidFill>
              <a:latin typeface="Raleway"/>
              <a:ea typeface="Raleway"/>
              <a:cs typeface="Raleway"/>
              <a:sym typeface="Raleway"/>
            </a:endParaRPr>
          </a:p>
          <a:p>
            <a:pPr indent="0" lvl="0" marL="0" rtl="0" algn="l">
              <a:lnSpc>
                <a:spcPct val="115000"/>
              </a:lnSpc>
              <a:spcBef>
                <a:spcPts val="0"/>
              </a:spcBef>
              <a:spcAft>
                <a:spcPts val="0"/>
              </a:spcAft>
              <a:buNone/>
            </a:pPr>
            <a:r>
              <a:rPr lang="en" sz="950">
                <a:solidFill>
                  <a:srgbClr val="323B4A"/>
                </a:solidFill>
                <a:latin typeface="Raleway"/>
                <a:ea typeface="Raleway"/>
                <a:cs typeface="Raleway"/>
                <a:sym typeface="Raleway"/>
              </a:rPr>
              <a:t>If national law does not allow for the implementation of GP - preparation of recommendations for changes</a:t>
            </a:r>
            <a:endParaRPr sz="950">
              <a:solidFill>
                <a:srgbClr val="323B4A"/>
              </a:solidFill>
              <a:latin typeface="Raleway"/>
              <a:ea typeface="Raleway"/>
              <a:cs typeface="Raleway"/>
              <a:sym typeface="Raleway"/>
            </a:endParaRPr>
          </a:p>
          <a:p>
            <a:pPr indent="-228600" lvl="0" marL="457200" rtl="0" algn="l">
              <a:lnSpc>
                <a:spcPct val="115000"/>
              </a:lnSpc>
              <a:spcBef>
                <a:spcPts val="0"/>
              </a:spcBef>
              <a:spcAft>
                <a:spcPts val="0"/>
              </a:spcAft>
              <a:buClr>
                <a:srgbClr val="323B4A"/>
              </a:buClr>
              <a:buSzPts val="950"/>
              <a:buNone/>
            </a:pPr>
            <a:r>
              <a:t/>
            </a:r>
            <a:endParaRPr sz="950">
              <a:solidFill>
                <a:srgbClr val="323B4A"/>
              </a:solidFill>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217" name="Google Shape;217;p21"/>
          <p:cNvSpPr txBox="1"/>
          <p:nvPr/>
        </p:nvSpPr>
        <p:spPr>
          <a:xfrm>
            <a:off x="2221250" y="2574975"/>
            <a:ext cx="5493900" cy="5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aleway"/>
                <a:ea typeface="Raleway"/>
                <a:cs typeface="Raleway"/>
                <a:sym typeface="Raleway"/>
              </a:rPr>
              <a:t>Second level concerns </a:t>
            </a:r>
            <a:r>
              <a:rPr b="1" lang="en" sz="1100">
                <a:solidFill>
                  <a:schemeClr val="dk1"/>
                </a:solidFill>
                <a:latin typeface="Raleway"/>
                <a:ea typeface="Raleway"/>
                <a:cs typeface="Raleway"/>
                <a:sym typeface="Raleway"/>
              </a:rPr>
              <a:t>building a community around the </a:t>
            </a:r>
            <a:r>
              <a:rPr b="1" lang="en" sz="1100">
                <a:solidFill>
                  <a:schemeClr val="dk1"/>
                </a:solidFill>
                <a:latin typeface="Raleway"/>
                <a:ea typeface="Raleway"/>
                <a:cs typeface="Raleway"/>
                <a:sym typeface="Raleway"/>
              </a:rPr>
              <a:t>physical</a:t>
            </a:r>
            <a:r>
              <a:rPr b="1" lang="en" sz="1100">
                <a:solidFill>
                  <a:schemeClr val="dk1"/>
                </a:solidFill>
                <a:latin typeface="Raleway"/>
                <a:ea typeface="Raleway"/>
                <a:cs typeface="Raleway"/>
                <a:sym typeface="Raleway"/>
              </a:rPr>
              <a:t> space ready for  co-management</a:t>
            </a:r>
            <a:r>
              <a:rPr lang="en" sz="1100">
                <a:solidFill>
                  <a:schemeClr val="dk1"/>
                </a:solidFill>
                <a:latin typeface="Raleway"/>
                <a:ea typeface="Raleway"/>
                <a:cs typeface="Raleway"/>
                <a:sym typeface="Raleway"/>
              </a:rPr>
              <a:t> and taking responsibility of the place according to the principle of public- civil partnership.</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218" name="Google Shape;218;p21"/>
          <p:cNvSpPr txBox="1"/>
          <p:nvPr/>
        </p:nvSpPr>
        <p:spPr>
          <a:xfrm>
            <a:off x="2221250" y="3270700"/>
            <a:ext cx="5356800" cy="5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aleway"/>
                <a:ea typeface="Raleway"/>
                <a:cs typeface="Raleway"/>
                <a:sym typeface="Raleway"/>
              </a:rPr>
              <a:t>Renovation of the Dolna Brama 8 building</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219" name="Google Shape;219;p21"/>
          <p:cNvSpPr txBox="1"/>
          <p:nvPr/>
        </p:nvSpPr>
        <p:spPr>
          <a:xfrm>
            <a:off x="2221250" y="4062625"/>
            <a:ext cx="5356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323B4A"/>
                </a:solidFill>
                <a:highlight>
                  <a:srgbClr val="FFFFFF"/>
                </a:highlight>
                <a:latin typeface="Raleway"/>
                <a:ea typeface="Raleway"/>
                <a:cs typeface="Raleway"/>
                <a:sym typeface="Raleway"/>
              </a:rPr>
              <a:t>Creating sustainable financial model</a:t>
            </a:r>
            <a:endParaRPr sz="1100">
              <a:solidFill>
                <a:srgbClr val="999999"/>
              </a:solidFill>
              <a:latin typeface="Raleway"/>
              <a:ea typeface="Raleway"/>
              <a:cs typeface="Raleway"/>
              <a:sym typeface="Raleway"/>
            </a:endParaRPr>
          </a:p>
        </p:txBody>
      </p:sp>
      <p:sp>
        <p:nvSpPr>
          <p:cNvPr id="220" name="Google Shape;220;p21"/>
          <p:cNvSpPr txBox="1"/>
          <p:nvPr/>
        </p:nvSpPr>
        <p:spPr>
          <a:xfrm>
            <a:off x="4375825" y="856450"/>
            <a:ext cx="30801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 below, please briefly describe your starting objectives for the project.</a:t>
            </a:r>
            <a:endParaRPr b="1" sz="11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