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aleway"/>
      <p:regular r:id="rId33"/>
      <p:bold r:id="rId34"/>
      <p:italic r:id="rId35"/>
      <p:boldItalic r:id="rId36"/>
    </p:embeddedFont>
    <p:embeddedFont>
      <p:font typeface="Lato"/>
      <p:regular r:id="rId37"/>
      <p:bold r:id="rId38"/>
      <p:italic r:id="rId39"/>
      <p:boldItalic r:id="rId40"/>
    </p:embeddedFont>
    <p:embeddedFont>
      <p:font typeface="Raleway Thin"/>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400243-99F8-4E25-A793-4B285185465F}">
  <a:tblStyle styleId="{52400243-99F8-4E25-A793-4B285185465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4.xml"/><Relationship Id="rId42" Type="http://schemas.openxmlformats.org/officeDocument/2006/relationships/font" Target="fonts/RalewayThin-bold.fntdata"/><Relationship Id="rId41" Type="http://schemas.openxmlformats.org/officeDocument/2006/relationships/font" Target="fonts/RalewayThin-regular.fntdata"/><Relationship Id="rId22" Type="http://schemas.openxmlformats.org/officeDocument/2006/relationships/slide" Target="slides/slide16.xml"/><Relationship Id="rId44" Type="http://schemas.openxmlformats.org/officeDocument/2006/relationships/font" Target="fonts/RalewayThin-boldItalic.fntdata"/><Relationship Id="rId21" Type="http://schemas.openxmlformats.org/officeDocument/2006/relationships/slide" Target="slides/slide15.xml"/><Relationship Id="rId43" Type="http://schemas.openxmlformats.org/officeDocument/2006/relationships/font" Target="fonts/RalewayThin-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aleway-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aleway-italic.fntdata"/><Relationship Id="rId12" Type="http://schemas.openxmlformats.org/officeDocument/2006/relationships/slide" Target="slides/slide6.xml"/><Relationship Id="rId34" Type="http://schemas.openxmlformats.org/officeDocument/2006/relationships/font" Target="fonts/Raleway-bold.fntdata"/><Relationship Id="rId15" Type="http://schemas.openxmlformats.org/officeDocument/2006/relationships/slide" Target="slides/slide9.xml"/><Relationship Id="rId37" Type="http://schemas.openxmlformats.org/officeDocument/2006/relationships/font" Target="fonts/Lato-regular.fntdata"/><Relationship Id="rId14" Type="http://schemas.openxmlformats.org/officeDocument/2006/relationships/slide" Target="slides/slide8.xml"/><Relationship Id="rId36" Type="http://schemas.openxmlformats.org/officeDocument/2006/relationships/font" Target="fonts/Raleway-boldItalic.fntdata"/><Relationship Id="rId17" Type="http://schemas.openxmlformats.org/officeDocument/2006/relationships/slide" Target="slides/slide11.xml"/><Relationship Id="rId39" Type="http://schemas.openxmlformats.org/officeDocument/2006/relationships/font" Target="fonts/Lato-italic.fntdata"/><Relationship Id="rId16" Type="http://schemas.openxmlformats.org/officeDocument/2006/relationships/slide" Target="slides/slide10.xml"/><Relationship Id="rId38" Type="http://schemas.openxmlformats.org/officeDocument/2006/relationships/font" Target="fonts/La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722258b6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22258b6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9a48721d7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9a48721d7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they key elements that we aligned was the financial part, since the beginning we knew we needed to step up and at first, there was a very coherent plan.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Co-Gov → based on the number of stakeholders that are involved</a:t>
            </a:r>
            <a:endParaRPr/>
          </a:p>
          <a:p>
            <a:pPr indent="0" lvl="0" marL="0" rtl="0" algn="l">
              <a:spcBef>
                <a:spcPts val="0"/>
              </a:spcBef>
              <a:spcAft>
                <a:spcPts val="0"/>
              </a:spcAft>
              <a:buNone/>
            </a:pPr>
            <a:r>
              <a:rPr lang="en"/>
              <a:t>Enabling state → were you able to enable the relationship between different external actors, this would be an indication of a strong enabling state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9a48721d7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9a48721d7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7216221353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7216221353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8b3b949fa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8b3b949fa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980000"/>
                </a:solidFill>
                <a:latin typeface="Raleway Thin"/>
                <a:ea typeface="Raleway Thin"/>
                <a:cs typeface="Raleway Thin"/>
                <a:sym typeface="Raleway Thin"/>
              </a:rPr>
              <a:t>Remember:</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Not all stakeholders acted at the same moment</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Sometimes the same action happen together</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Actions are of your ULG but main Transnational activities should be included</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Think about the most relevant actions</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You may add dots with specific moments you wish to highlight</a:t>
            </a:r>
            <a:endParaRPr sz="12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8b3b949fa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8b3b949fa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Before Natalie, it was more difficult to involve private institutions because there wasn’t that mindset.</a:t>
            </a:r>
            <a:endParaRPr sz="1000"/>
          </a:p>
          <a:p>
            <a:pPr indent="0" lvl="0" marL="0" rtl="0" algn="l">
              <a:spcBef>
                <a:spcPts val="0"/>
              </a:spcBef>
              <a:spcAft>
                <a:spcPts val="0"/>
              </a:spcAft>
              <a:buNone/>
            </a:pPr>
            <a:r>
              <a:rPr lang="en" sz="1000"/>
              <a:t>We are co-designing with FAR a research project with a professional master.</a:t>
            </a:r>
            <a:endParaRPr sz="1000"/>
          </a:p>
          <a:p>
            <a:pPr indent="0" lvl="0" marL="0" rtl="0" algn="l">
              <a:spcBef>
                <a:spcPts val="0"/>
              </a:spcBef>
              <a:spcAft>
                <a:spcPts val="0"/>
              </a:spcAft>
              <a:buNone/>
            </a:pPr>
            <a:r>
              <a:rPr lang="en" sz="1000"/>
              <a:t>First financing meeting with 30 representatives of private financial investors, banks, organizations, etc.</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9a48721d7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9a48721d7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they key elements that we aligned was the financial part, since the beginning we knew we needed to step up and at first, there was a very coherent plan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20524002b5a462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20524002b5a462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Notes: more specific about kinds of events that were done, for instance a specific meeting that was more influential than others and so on.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20524002b5a462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20524002b5a462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980000"/>
                </a:solidFill>
                <a:latin typeface="Raleway Thin"/>
                <a:ea typeface="Raleway Thin"/>
                <a:cs typeface="Raleway Thin"/>
                <a:sym typeface="Raleway Thin"/>
              </a:rPr>
              <a:t>Remember:</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Not all stakeholders acted at the same moment</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Sometimes the same action happen together</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Actions are of your ULG but main Transnational activities should be included</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Think about the most relevant actions</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You may add dots with specific moments you wish to highlight</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20524002b5a462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20524002b5a462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980000"/>
                </a:solidFill>
                <a:latin typeface="Raleway Thin"/>
                <a:ea typeface="Raleway Thin"/>
                <a:cs typeface="Raleway Thin"/>
                <a:sym typeface="Raleway Thin"/>
              </a:rPr>
              <a:t>Remember:</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Not all stakeholders acted at the same moment</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Sometimes the same action happen together</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Actions are of your ULG but main Transnational activities should be included</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Think about the most relevant actions</a:t>
            </a:r>
            <a:endParaRPr sz="1400">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sz="1400">
                <a:solidFill>
                  <a:srgbClr val="980000"/>
                </a:solidFill>
                <a:latin typeface="Raleway Thin"/>
                <a:ea typeface="Raleway Thin"/>
                <a:cs typeface="Raleway Thin"/>
                <a:sym typeface="Raleway Thin"/>
              </a:rPr>
              <a:t>You may add dots with specific moments you wish to highlight</a:t>
            </a:r>
            <a:endParaRPr sz="12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7216221353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7216221353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726fa08543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726fa08543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will be completed during the actual meeting.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8b5f09e74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8b5f09e74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There are the reference projects</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8b5f09e74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8b5f09e74c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a:t>
            </a:r>
            <a:endParaRPr/>
          </a:p>
          <a:p>
            <a:pPr indent="0" lvl="0" marL="0" rtl="0" algn="l">
              <a:spcBef>
                <a:spcPts val="0"/>
              </a:spcBef>
              <a:spcAft>
                <a:spcPts val="0"/>
              </a:spcAft>
              <a:buNone/>
            </a:pPr>
            <a:r>
              <a:rPr lang="en"/>
              <a:t>2.</a:t>
            </a:r>
            <a:r>
              <a:rPr lang="en">
                <a:solidFill>
                  <a:srgbClr val="999999"/>
                </a:solidFill>
                <a:latin typeface="Raleway"/>
                <a:ea typeface="Raleway"/>
                <a:cs typeface="Raleway"/>
                <a:sym typeface="Raleway"/>
              </a:rPr>
              <a:t>Developing an action plan now</a:t>
            </a:r>
            <a:endParaRPr>
              <a:solidFill>
                <a:srgbClr val="999999"/>
              </a:solidFill>
              <a:latin typeface="Raleway"/>
              <a:ea typeface="Raleway"/>
              <a:cs typeface="Raleway"/>
              <a:sym typeface="Raleway"/>
            </a:endParaRPr>
          </a:p>
          <a:p>
            <a:pPr indent="0" lvl="0" marL="0" rtl="0" algn="l">
              <a:spcBef>
                <a:spcPts val="0"/>
              </a:spcBef>
              <a:spcAft>
                <a:spcPts val="0"/>
              </a:spcAft>
              <a:buNone/>
            </a:pPr>
            <a:r>
              <a:t/>
            </a:r>
            <a:endParaRPr/>
          </a:p>
          <a:p>
            <a:pPr indent="0" lvl="0" marL="0" rtl="0" algn="l">
              <a:spcBef>
                <a:spcPts val="0"/>
              </a:spcBef>
              <a:spcAft>
                <a:spcPts val="0"/>
              </a:spcAft>
              <a:buNone/>
            </a:pPr>
            <a:r>
              <a:rPr lang="en"/>
              <a:t>3.</a:t>
            </a:r>
            <a:endParaRPr/>
          </a:p>
          <a:p>
            <a:pPr indent="0" lvl="0" marL="0" rtl="0" algn="l">
              <a:spcBef>
                <a:spcPts val="0"/>
              </a:spcBef>
              <a:spcAft>
                <a:spcPts val="0"/>
              </a:spcAft>
              <a:buNone/>
            </a:pPr>
            <a:r>
              <a:rPr lang="en"/>
              <a:t>4.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8b5f09e74c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8b5f09e74c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went from a legal framework to a policy framework to specific frameworks to an </a:t>
            </a:r>
            <a:r>
              <a:rPr lang="en"/>
              <a:t>action</a:t>
            </a:r>
            <a:r>
              <a:rPr lang="en"/>
              <a:t> plan. The action plan has two big parts. 1. Policy - what do we think of commons and how are we going to stimulate them and make them important. 2. Legal chapter - we have some articles in the action program that you could say is some kind of a city regulation. It’s both a </a:t>
            </a:r>
            <a:r>
              <a:rPr lang="en"/>
              <a:t>policy</a:t>
            </a:r>
            <a:r>
              <a:rPr lang="en"/>
              <a:t> and legal paper.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overall trying to </a:t>
            </a:r>
            <a:r>
              <a:rPr lang="en"/>
              <a:t>maneuver and there’s a lot at stake. In the energy development, it’s a system change. Huge narrative, small steps in policy. </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8b5f09e74c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8b5f09e74c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as formally divided. It’s a bit informal but it works. We’ve developed an informal network. We’d like to be a network government.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8b5f09e74c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8b5f09e74c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a:t>
            </a:r>
            <a:r>
              <a:rPr lang="en"/>
              <a:t>verall, we met our objectives in a big 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it comes to creating an ecosystem and experimenting and having big commons, it seems we’ve reached these and become mature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20524002b5a462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20524002b5a462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Should all be made to be “strong,” a question around tech justice. Tech justice would still be moderate.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Conclusion point:</a:t>
            </a:r>
            <a:endParaRPr/>
          </a:p>
          <a:p>
            <a:pPr indent="0" lvl="0" marL="0" rtl="0" algn="l">
              <a:spcBef>
                <a:spcPts val="0"/>
              </a:spcBef>
              <a:spcAft>
                <a:spcPts val="0"/>
              </a:spcAft>
              <a:buNone/>
            </a:pPr>
            <a:r>
              <a:rPr lang="en"/>
              <a:t>Amsterdam is a big organization of a city. You can find our allies, but then when you talk about budget and finances, it becomes a bit technical. In theory, everybody’s pretty happy but we’re not there yet in practice.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8ace2de760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8ace2de76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8b5f09e74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b5f09e74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Pilot 2 - need another photo</a:t>
            </a:r>
            <a:endParaRPr sz="1000"/>
          </a:p>
          <a:p>
            <a:pPr indent="0" lvl="0" marL="0" rtl="0" algn="l">
              <a:spcBef>
                <a:spcPts val="0"/>
              </a:spcBef>
              <a:spcAft>
                <a:spcPts val="0"/>
              </a:spcAft>
              <a:buNone/>
            </a:pPr>
            <a:r>
              <a:rPr lang="en" sz="1000"/>
              <a:t>Include the very first asset that was included in the application that was decided against. </a:t>
            </a:r>
            <a:endParaRPr sz="1000"/>
          </a:p>
          <a:p>
            <a:pPr indent="0" lvl="0" marL="0" rtl="0" algn="l">
              <a:spcBef>
                <a:spcPts val="0"/>
              </a:spcBef>
              <a:spcAft>
                <a:spcPts val="0"/>
              </a:spcAft>
              <a:buNone/>
            </a:pPr>
            <a:r>
              <a:rPr lang="en" sz="1000"/>
              <a:t>For all 3→ why did you choose them in the first place?</a:t>
            </a: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8a459e185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a459e185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fragile ecosystem, very difficult because you have to be aware of you who are talking to and how that might affect others. How can you make it relevant for people to donate their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Challenge 2: Derrik being ill. There are only two legal officers on the team, so it was difficult to create a stable team.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Challenge 3: No one knows what commons are, no one likes the word “common” it is widely misunderstood.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Challenge 4: Clear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8ace2de760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8ace2de760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names of specific projects could be useful to add information onto what Amerstam already had before starting Civic eState. Could link to earlier policies/initiatives.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8a459e185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a459e185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8b3b949fa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8b3b949fa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Public - commons and legal</a:t>
            </a:r>
            <a:endParaRPr/>
          </a:p>
          <a:p>
            <a:pPr indent="0" lvl="0" marL="0" rtl="0" algn="l">
              <a:spcBef>
                <a:spcPts val="0"/>
              </a:spcBef>
              <a:spcAft>
                <a:spcPts val="0"/>
              </a:spcAft>
              <a:buNone/>
            </a:pPr>
            <a:r>
              <a:rPr lang="en"/>
              <a:t>Private - social entrepreneur already in contact with the municipality</a:t>
            </a:r>
            <a:endParaRPr/>
          </a:p>
          <a:p>
            <a:pPr indent="0" lvl="0" marL="0" rtl="0" algn="l">
              <a:spcBef>
                <a:spcPts val="0"/>
              </a:spcBef>
              <a:spcAft>
                <a:spcPts val="0"/>
              </a:spcAft>
              <a:buNone/>
            </a:pPr>
            <a:r>
              <a:rPr lang="en"/>
              <a:t>Knowledge - Uni of Amsterdam, Hague School, we had one workshop with them and lots of talks</a:t>
            </a:r>
            <a:endParaRPr/>
          </a:p>
          <a:p>
            <a:pPr indent="0" lvl="0" marL="0" rtl="0" algn="l">
              <a:spcBef>
                <a:spcPts val="0"/>
              </a:spcBef>
              <a:spcAft>
                <a:spcPts val="0"/>
              </a:spcAft>
              <a:buNone/>
            </a:pPr>
            <a:r>
              <a:rPr lang="en"/>
              <a:t>Social Orgs - Commons Network was asked to do research</a:t>
            </a:r>
            <a:endParaRPr/>
          </a:p>
          <a:p>
            <a:pPr indent="0" lvl="0" marL="0" rtl="0" algn="l">
              <a:spcBef>
                <a:spcPts val="0"/>
              </a:spcBef>
              <a:spcAft>
                <a:spcPts val="0"/>
              </a:spcAft>
              <a:buNone/>
            </a:pPr>
            <a:r>
              <a:rPr lang="en"/>
              <a:t>Commoners -  asked to do research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8a459e185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8a459e185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By </a:t>
            </a:r>
            <a:r>
              <a:rPr lang="en" sz="1000"/>
              <a:t>acknowledging</a:t>
            </a:r>
            <a:r>
              <a:rPr lang="en" sz="1000"/>
              <a:t> commons you strengthen the network, but there is a current network based on scarcity and competition. We wanted to transition into an ecosystem of plenty instead, maybe next year. We need to build an economic </a:t>
            </a:r>
            <a:r>
              <a:rPr lang="en" sz="1000"/>
              <a:t>infrastructure</a:t>
            </a:r>
            <a:r>
              <a:rPr lang="en" sz="1000"/>
              <a:t> to support innovation and new projects. We are not there yet, for example, we only have one German bank </a:t>
            </a:r>
            <a:endParaRPr sz="1000"/>
          </a:p>
          <a:p>
            <a:pPr indent="0" lvl="0" marL="0" rtl="0" algn="l">
              <a:spcBef>
                <a:spcPts val="0"/>
              </a:spcBef>
              <a:spcAft>
                <a:spcPts val="0"/>
              </a:spcAft>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urbact.eu/amsterda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urbact.eu/amsterda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11207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980000"/>
                </a:solidFill>
                <a:latin typeface="Raleway"/>
                <a:ea typeface="Raleway"/>
                <a:cs typeface="Raleway"/>
                <a:sym typeface="Raleway"/>
              </a:rPr>
              <a:t>Transfer Journey </a:t>
            </a:r>
            <a:endParaRPr b="1">
              <a:solidFill>
                <a:srgbClr val="980000"/>
              </a:solidFill>
              <a:latin typeface="Raleway"/>
              <a:ea typeface="Raleway"/>
              <a:cs typeface="Raleway"/>
              <a:sym typeface="Raleway"/>
            </a:endParaRPr>
          </a:p>
          <a:p>
            <a:pPr indent="0" lvl="0" marL="0" rtl="0" algn="ctr">
              <a:spcBef>
                <a:spcPts val="0"/>
              </a:spcBef>
              <a:spcAft>
                <a:spcPts val="0"/>
              </a:spcAft>
              <a:buNone/>
            </a:pPr>
            <a:r>
              <a:rPr b="1" lang="en">
                <a:solidFill>
                  <a:srgbClr val="980000"/>
                </a:solidFill>
                <a:latin typeface="Raleway"/>
                <a:ea typeface="Raleway"/>
                <a:cs typeface="Raleway"/>
                <a:sym typeface="Raleway"/>
              </a:rPr>
              <a:t>Mapping </a:t>
            </a:r>
            <a:r>
              <a:rPr b="1" lang="en">
                <a:solidFill>
                  <a:srgbClr val="4A86E8"/>
                </a:solidFill>
                <a:latin typeface="Raleway"/>
                <a:ea typeface="Raleway"/>
                <a:cs typeface="Raleway"/>
                <a:sym typeface="Raleway"/>
              </a:rPr>
              <a:t>template</a:t>
            </a:r>
            <a:endParaRPr b="1">
              <a:solidFill>
                <a:srgbClr val="4A86E8"/>
              </a:solidFill>
              <a:latin typeface="Raleway"/>
              <a:ea typeface="Raleway"/>
              <a:cs typeface="Raleway"/>
              <a:sym typeface="Raleway"/>
            </a:endParaRPr>
          </a:p>
        </p:txBody>
      </p:sp>
      <p:sp>
        <p:nvSpPr>
          <p:cNvPr id="55" name="Google Shape;55;p13"/>
          <p:cNvSpPr txBox="1"/>
          <p:nvPr>
            <p:ph idx="1" type="subTitle"/>
          </p:nvPr>
        </p:nvSpPr>
        <p:spPr>
          <a:xfrm>
            <a:off x="357950" y="31733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a:ea typeface="Raleway"/>
                <a:cs typeface="Raleway"/>
                <a:sym typeface="Raleway"/>
              </a:rPr>
              <a:t>and i</a:t>
            </a:r>
            <a:r>
              <a:rPr lang="en">
                <a:latin typeface="Raleway"/>
                <a:ea typeface="Raleway"/>
                <a:cs typeface="Raleway"/>
                <a:sym typeface="Raleway"/>
              </a:rPr>
              <a:t>mpact </a:t>
            </a:r>
            <a:r>
              <a:rPr lang="en">
                <a:latin typeface="Raleway"/>
                <a:ea typeface="Raleway"/>
                <a:cs typeface="Raleway"/>
                <a:sym typeface="Raleway"/>
              </a:rPr>
              <a:t>measurement</a:t>
            </a:r>
            <a:endParaRPr>
              <a:latin typeface="Raleway"/>
              <a:ea typeface="Raleway"/>
              <a:cs typeface="Raleway"/>
              <a:sym typeface="Raleway"/>
            </a:endParaRPr>
          </a:p>
        </p:txBody>
      </p:sp>
      <p:sp>
        <p:nvSpPr>
          <p:cNvPr id="56" name="Google Shape;56;p13"/>
          <p:cNvSpPr txBox="1"/>
          <p:nvPr/>
        </p:nvSpPr>
        <p:spPr>
          <a:xfrm>
            <a:off x="1650300" y="4200050"/>
            <a:ext cx="5843400" cy="6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Liat Rogel, Service Designer, Urbact Expert</a:t>
            </a:r>
            <a:endParaRPr sz="1800"/>
          </a:p>
        </p:txBody>
      </p:sp>
      <p:grpSp>
        <p:nvGrpSpPr>
          <p:cNvPr id="57" name="Google Shape;57;p13"/>
          <p:cNvGrpSpPr/>
          <p:nvPr/>
        </p:nvGrpSpPr>
        <p:grpSpPr>
          <a:xfrm>
            <a:off x="311700" y="0"/>
            <a:ext cx="10064505" cy="1591150"/>
            <a:chOff x="311700" y="0"/>
            <a:chExt cx="10064505" cy="1591150"/>
          </a:xfrm>
        </p:grpSpPr>
        <p:pic>
          <p:nvPicPr>
            <p:cNvPr id="58" name="Google Shape;58;p13"/>
            <p:cNvPicPr preferRelativeResize="0"/>
            <p:nvPr/>
          </p:nvPicPr>
          <p:blipFill rotWithShape="1">
            <a:blip r:embed="rId3">
              <a:alphaModFix/>
            </a:blip>
            <a:srcRect b="76088" l="0" r="0" t="0"/>
            <a:stretch/>
          </p:blipFill>
          <p:spPr>
            <a:xfrm>
              <a:off x="311700" y="0"/>
              <a:ext cx="10064505" cy="1591150"/>
            </a:xfrm>
            <a:prstGeom prst="rect">
              <a:avLst/>
            </a:prstGeom>
            <a:noFill/>
            <a:ln>
              <a:noFill/>
            </a:ln>
          </p:spPr>
        </p:pic>
        <p:pic>
          <p:nvPicPr>
            <p:cNvPr id="59" name="Google Shape;59;p13"/>
            <p:cNvPicPr preferRelativeResize="0"/>
            <p:nvPr/>
          </p:nvPicPr>
          <p:blipFill rotWithShape="1">
            <a:blip r:embed="rId4">
              <a:alphaModFix/>
            </a:blip>
            <a:srcRect b="0" l="26802" r="28770" t="0"/>
            <a:stretch/>
          </p:blipFill>
          <p:spPr>
            <a:xfrm>
              <a:off x="2384675" y="210275"/>
              <a:ext cx="668124" cy="1063050"/>
            </a:xfrm>
            <a:prstGeom prst="rect">
              <a:avLst/>
            </a:prstGeom>
            <a:noFill/>
            <a:ln>
              <a:noFill/>
            </a:ln>
          </p:spPr>
        </p:pic>
      </p:grpSp>
      <p:sp>
        <p:nvSpPr>
          <p:cNvPr id="60" name="Google Shape;60;p13"/>
          <p:cNvSpPr/>
          <p:nvPr/>
        </p:nvSpPr>
        <p:spPr>
          <a:xfrm>
            <a:off x="0" y="4746125"/>
            <a:ext cx="9144000" cy="411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2"/>
          <p:cNvSpPr txBox="1"/>
          <p:nvPr/>
        </p:nvSpPr>
        <p:spPr>
          <a:xfrm>
            <a:off x="344925" y="187800"/>
            <a:ext cx="76086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a:t>
            </a:r>
            <a:endParaRPr sz="2400">
              <a:latin typeface="Raleway Thin"/>
              <a:ea typeface="Raleway Thin"/>
              <a:cs typeface="Raleway Thin"/>
              <a:sym typeface="Raleway Thin"/>
            </a:endParaRPr>
          </a:p>
        </p:txBody>
      </p:sp>
      <p:sp>
        <p:nvSpPr>
          <p:cNvPr id="219" name="Google Shape;219;p22"/>
          <p:cNvSpPr txBox="1"/>
          <p:nvPr/>
        </p:nvSpPr>
        <p:spPr>
          <a:xfrm>
            <a:off x="494800" y="869400"/>
            <a:ext cx="2291700" cy="6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50" u="sng">
                <a:solidFill>
                  <a:schemeClr val="hlink"/>
                </a:solidFill>
                <a:highlight>
                  <a:srgbClr val="F5F7FA"/>
                </a:highlight>
                <a:latin typeface="Lato"/>
                <a:ea typeface="Lato"/>
                <a:cs typeface="Lato"/>
                <a:sym typeface="Lato"/>
                <a:hlinkClick r:id="rId3"/>
              </a:rPr>
              <a:t>Amsterdam</a:t>
            </a:r>
            <a:r>
              <a:rPr b="1" lang="en" sz="1350">
                <a:solidFill>
                  <a:srgbClr val="48576E"/>
                </a:solidFill>
                <a:highlight>
                  <a:srgbClr val="F5F7FA"/>
                </a:highlight>
                <a:latin typeface="Lato"/>
                <a:ea typeface="Lato"/>
                <a:cs typeface="Lato"/>
                <a:sym typeface="Lato"/>
              </a:rPr>
              <a:t> </a:t>
            </a:r>
            <a:endParaRPr/>
          </a:p>
        </p:txBody>
      </p:sp>
      <p:sp>
        <p:nvSpPr>
          <p:cNvPr id="220" name="Google Shape;220;p22"/>
          <p:cNvSpPr txBox="1"/>
          <p:nvPr/>
        </p:nvSpPr>
        <p:spPr>
          <a:xfrm>
            <a:off x="2288600" y="1510800"/>
            <a:ext cx="2461800" cy="527700"/>
          </a:xfrm>
          <a:prstGeom prst="rect">
            <a:avLst/>
          </a:prstGeom>
          <a:solidFill>
            <a:srgbClr val="FFD9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Co-Gov</a:t>
            </a:r>
            <a:endParaRPr b="1" sz="1800"/>
          </a:p>
        </p:txBody>
      </p:sp>
      <p:sp>
        <p:nvSpPr>
          <p:cNvPr id="221" name="Google Shape;221;p22"/>
          <p:cNvSpPr txBox="1"/>
          <p:nvPr/>
        </p:nvSpPr>
        <p:spPr>
          <a:xfrm>
            <a:off x="2288600" y="2261975"/>
            <a:ext cx="2461800" cy="527700"/>
          </a:xfrm>
          <a:prstGeom prst="rect">
            <a:avLst/>
          </a:prstGeom>
          <a:solidFill>
            <a:srgbClr val="E288C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Enabling State</a:t>
            </a:r>
            <a:endParaRPr b="1" sz="1800"/>
          </a:p>
        </p:txBody>
      </p:sp>
      <p:sp>
        <p:nvSpPr>
          <p:cNvPr id="222" name="Google Shape;222;p22"/>
          <p:cNvSpPr txBox="1"/>
          <p:nvPr/>
        </p:nvSpPr>
        <p:spPr>
          <a:xfrm>
            <a:off x="2288600" y="2924475"/>
            <a:ext cx="2461800" cy="527700"/>
          </a:xfrm>
          <a:prstGeom prst="rect">
            <a:avLst/>
          </a:prstGeom>
          <a:solidFill>
            <a:srgbClr val="6AA84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Soc&amp;Econ Pooling</a:t>
            </a:r>
            <a:endParaRPr b="1" sz="1800"/>
          </a:p>
        </p:txBody>
      </p:sp>
      <p:sp>
        <p:nvSpPr>
          <p:cNvPr id="223" name="Google Shape;223;p22"/>
          <p:cNvSpPr txBox="1"/>
          <p:nvPr/>
        </p:nvSpPr>
        <p:spPr>
          <a:xfrm>
            <a:off x="2288600" y="3557350"/>
            <a:ext cx="2461800" cy="5277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Experimentalism</a:t>
            </a:r>
            <a:endParaRPr b="1" sz="1800"/>
          </a:p>
        </p:txBody>
      </p:sp>
      <p:sp>
        <p:nvSpPr>
          <p:cNvPr id="224" name="Google Shape;224;p22"/>
          <p:cNvSpPr txBox="1"/>
          <p:nvPr/>
        </p:nvSpPr>
        <p:spPr>
          <a:xfrm>
            <a:off x="2288600" y="4190225"/>
            <a:ext cx="2461800" cy="5277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Tech Justice</a:t>
            </a:r>
            <a:endParaRPr b="1" sz="1800"/>
          </a:p>
        </p:txBody>
      </p:sp>
      <p:graphicFrame>
        <p:nvGraphicFramePr>
          <p:cNvPr id="225" name="Google Shape;225;p22"/>
          <p:cNvGraphicFramePr/>
          <p:nvPr/>
        </p:nvGraphicFramePr>
        <p:xfrm>
          <a:off x="5015225" y="869375"/>
          <a:ext cx="3000000" cy="3000000"/>
        </p:xfrm>
        <a:graphic>
          <a:graphicData uri="http://schemas.openxmlformats.org/drawingml/2006/table">
            <a:tbl>
              <a:tblPr>
                <a:noFill/>
                <a:tableStyleId>{52400243-99F8-4E25-A793-4B285185465F}</a:tableStyleId>
              </a:tblPr>
              <a:tblGrid>
                <a:gridCol w="997250"/>
                <a:gridCol w="997250"/>
                <a:gridCol w="997250"/>
              </a:tblGrid>
              <a:tr h="641425">
                <a:tc>
                  <a:txBody>
                    <a:bodyPr/>
                    <a:lstStyle/>
                    <a:p>
                      <a:pPr indent="0" lvl="0" marL="0" rtl="0" algn="l">
                        <a:spcBef>
                          <a:spcPts val="0"/>
                        </a:spcBef>
                        <a:spcAft>
                          <a:spcPts val="0"/>
                        </a:spcAft>
                        <a:buNone/>
                      </a:pPr>
                      <a:r>
                        <a:rPr lang="en" sz="1000"/>
                        <a:t>weak</a:t>
                      </a:r>
                      <a:endParaRPr sz="1000"/>
                    </a:p>
                  </a:txBody>
                  <a:tcPr marT="91425" marB="91425" marR="91425" marL="91425"/>
                </a:tc>
                <a:tc>
                  <a:txBody>
                    <a:bodyPr/>
                    <a:lstStyle/>
                    <a:p>
                      <a:pPr indent="0" lvl="0" marL="0" rtl="0" algn="l">
                        <a:spcBef>
                          <a:spcPts val="0"/>
                        </a:spcBef>
                        <a:spcAft>
                          <a:spcPts val="0"/>
                        </a:spcAft>
                        <a:buNone/>
                      </a:pPr>
                      <a:r>
                        <a:rPr lang="en" sz="1000"/>
                        <a:t>Moderate</a:t>
                      </a:r>
                      <a:endParaRPr sz="1000"/>
                    </a:p>
                  </a:txBody>
                  <a:tcPr marT="91425" marB="91425" marR="91425" marL="91425"/>
                </a:tc>
                <a:tc>
                  <a:txBody>
                    <a:bodyPr/>
                    <a:lstStyle/>
                    <a:p>
                      <a:pPr indent="0" lvl="0" marL="0" rtl="0" algn="l">
                        <a:spcBef>
                          <a:spcPts val="0"/>
                        </a:spcBef>
                        <a:spcAft>
                          <a:spcPts val="0"/>
                        </a:spcAft>
                        <a:buNone/>
                      </a:pPr>
                      <a:r>
                        <a:rPr lang="en" sz="1000"/>
                        <a:t>Strong</a:t>
                      </a:r>
                      <a:endParaRPr sz="1000"/>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3"/>
          <p:cNvPicPr preferRelativeResize="0"/>
          <p:nvPr/>
        </p:nvPicPr>
        <p:blipFill>
          <a:blip r:embed="rId3">
            <a:alphaModFix/>
          </a:blip>
          <a:stretch>
            <a:fillRect/>
          </a:stretch>
        </p:blipFill>
        <p:spPr>
          <a:xfrm>
            <a:off x="1496188" y="684250"/>
            <a:ext cx="6151625" cy="3753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4"/>
          <p:cNvSpPr txBox="1"/>
          <p:nvPr/>
        </p:nvSpPr>
        <p:spPr>
          <a:xfrm>
            <a:off x="3457477" y="3847235"/>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36" name="Google Shape;236;p24"/>
          <p:cNvSpPr txBox="1"/>
          <p:nvPr/>
        </p:nvSpPr>
        <p:spPr>
          <a:xfrm>
            <a:off x="344925" y="187800"/>
            <a:ext cx="76086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a:t>
            </a:r>
            <a:r>
              <a:rPr lang="en" sz="2400">
                <a:latin typeface="Raleway Thin"/>
                <a:ea typeface="Raleway Thin"/>
                <a:cs typeface="Raleway Thin"/>
                <a:sym typeface="Raleway Thin"/>
              </a:rPr>
              <a:t> - Actions</a:t>
            </a:r>
            <a:endParaRPr sz="2400">
              <a:latin typeface="Raleway Thin"/>
              <a:ea typeface="Raleway Thin"/>
              <a:cs typeface="Raleway Thin"/>
              <a:sym typeface="Raleway Thin"/>
            </a:endParaRPr>
          </a:p>
        </p:txBody>
      </p:sp>
      <p:sp>
        <p:nvSpPr>
          <p:cNvPr id="237" name="Google Shape;237;p24"/>
          <p:cNvSpPr txBox="1"/>
          <p:nvPr/>
        </p:nvSpPr>
        <p:spPr>
          <a:xfrm rot="-5400000">
            <a:off x="-1000225" y="2640584"/>
            <a:ext cx="33039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Stakeholders</a:t>
            </a:r>
            <a:endParaRPr>
              <a:solidFill>
                <a:srgbClr val="FFFFFF"/>
              </a:solidFill>
              <a:latin typeface="Raleway Thin"/>
              <a:ea typeface="Raleway Thin"/>
              <a:cs typeface="Raleway Thin"/>
              <a:sym typeface="Raleway Thin"/>
            </a:endParaRPr>
          </a:p>
        </p:txBody>
      </p:sp>
      <p:sp>
        <p:nvSpPr>
          <p:cNvPr id="238" name="Google Shape;238;p24"/>
          <p:cNvSpPr txBox="1"/>
          <p:nvPr/>
        </p:nvSpPr>
        <p:spPr>
          <a:xfrm>
            <a:off x="907659" y="1181018"/>
            <a:ext cx="1011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Public</a:t>
            </a:r>
            <a:endParaRPr sz="1200">
              <a:solidFill>
                <a:srgbClr val="FFFFFF"/>
              </a:solidFill>
              <a:latin typeface="Raleway Thin"/>
              <a:ea typeface="Raleway Thin"/>
              <a:cs typeface="Raleway Thin"/>
              <a:sym typeface="Raleway Thin"/>
            </a:endParaRPr>
          </a:p>
        </p:txBody>
      </p:sp>
      <p:sp>
        <p:nvSpPr>
          <p:cNvPr id="239" name="Google Shape;239;p24"/>
          <p:cNvSpPr txBox="1"/>
          <p:nvPr/>
        </p:nvSpPr>
        <p:spPr>
          <a:xfrm>
            <a:off x="459493" y="755425"/>
            <a:ext cx="75333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Phases/Time</a:t>
            </a:r>
            <a:endParaRPr>
              <a:solidFill>
                <a:srgbClr val="FFFFFF"/>
              </a:solidFill>
              <a:latin typeface="Raleway Thin"/>
              <a:ea typeface="Raleway Thin"/>
              <a:cs typeface="Raleway Thin"/>
              <a:sym typeface="Raleway Thin"/>
            </a:endParaRPr>
          </a:p>
        </p:txBody>
      </p:sp>
      <p:sp>
        <p:nvSpPr>
          <p:cNvPr id="240" name="Google Shape;240;p24"/>
          <p:cNvSpPr txBox="1"/>
          <p:nvPr/>
        </p:nvSpPr>
        <p:spPr>
          <a:xfrm>
            <a:off x="1982170" y="1181007"/>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41" name="Google Shape;241;p24"/>
          <p:cNvSpPr txBox="1"/>
          <p:nvPr/>
        </p:nvSpPr>
        <p:spPr>
          <a:xfrm>
            <a:off x="1982170" y="1847564"/>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42" name="Google Shape;242;p24"/>
          <p:cNvSpPr txBox="1"/>
          <p:nvPr/>
        </p:nvSpPr>
        <p:spPr>
          <a:xfrm>
            <a:off x="1982170" y="2514121"/>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43" name="Google Shape;243;p24"/>
          <p:cNvSpPr txBox="1"/>
          <p:nvPr/>
        </p:nvSpPr>
        <p:spPr>
          <a:xfrm>
            <a:off x="1982170" y="3180678"/>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44" name="Google Shape;244;p24"/>
          <p:cNvSpPr txBox="1"/>
          <p:nvPr/>
        </p:nvSpPr>
        <p:spPr>
          <a:xfrm>
            <a:off x="3457477" y="1181007"/>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45" name="Google Shape;245;p24"/>
          <p:cNvSpPr txBox="1"/>
          <p:nvPr/>
        </p:nvSpPr>
        <p:spPr>
          <a:xfrm>
            <a:off x="3457477" y="1847564"/>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46" name="Google Shape;246;p24"/>
          <p:cNvSpPr txBox="1"/>
          <p:nvPr/>
        </p:nvSpPr>
        <p:spPr>
          <a:xfrm>
            <a:off x="3457477" y="2514121"/>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47" name="Google Shape;247;p24"/>
          <p:cNvSpPr txBox="1"/>
          <p:nvPr/>
        </p:nvSpPr>
        <p:spPr>
          <a:xfrm>
            <a:off x="3457477" y="3180678"/>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48" name="Google Shape;248;p24"/>
          <p:cNvSpPr/>
          <p:nvPr/>
        </p:nvSpPr>
        <p:spPr>
          <a:xfrm>
            <a:off x="459509" y="1138400"/>
            <a:ext cx="6007800" cy="3389100"/>
          </a:xfrm>
          <a:prstGeom prst="rect">
            <a:avLst/>
          </a:prstGeom>
          <a:solidFill>
            <a:srgbClr val="FFFFFF">
              <a:alpha val="860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
          <p:cNvSpPr txBox="1"/>
          <p:nvPr/>
        </p:nvSpPr>
        <p:spPr>
          <a:xfrm>
            <a:off x="3990800" y="986000"/>
            <a:ext cx="4002000" cy="3025500"/>
          </a:xfrm>
          <a:prstGeom prst="rect">
            <a:avLst/>
          </a:prstGeom>
          <a:noFill/>
          <a:ln>
            <a:noFill/>
          </a:ln>
        </p:spPr>
        <p:txBody>
          <a:bodyPr anchorCtr="0" anchor="t" bIns="91425" lIns="91425" spcFirstLastPara="1" rIns="91425" wrap="square" tIns="365750">
            <a:noAutofit/>
          </a:bodyPr>
          <a:lstStyle/>
          <a:p>
            <a:pPr indent="-317500" lvl="0" marL="457200" rtl="0" algn="l">
              <a:spcBef>
                <a:spcPts val="0"/>
              </a:spcBef>
              <a:spcAft>
                <a:spcPts val="0"/>
              </a:spcAft>
              <a:buClr>
                <a:srgbClr val="980000"/>
              </a:buClr>
              <a:buSzPts val="1400"/>
              <a:buFont typeface="Raleway Thin"/>
              <a:buChar char="-"/>
            </a:pPr>
            <a:r>
              <a:rPr lang="en">
                <a:solidFill>
                  <a:srgbClr val="980000"/>
                </a:solidFill>
                <a:latin typeface="Raleway Thin"/>
                <a:ea typeface="Raleway Thin"/>
                <a:cs typeface="Raleway Thin"/>
                <a:sym typeface="Raleway Thin"/>
              </a:rPr>
              <a:t>Not all </a:t>
            </a:r>
            <a:r>
              <a:rPr lang="en">
                <a:solidFill>
                  <a:srgbClr val="980000"/>
                </a:solidFill>
                <a:latin typeface="Raleway Thin"/>
                <a:ea typeface="Raleway Thin"/>
                <a:cs typeface="Raleway Thin"/>
                <a:sym typeface="Raleway Thin"/>
              </a:rPr>
              <a:t>stakeholders</a:t>
            </a:r>
            <a:r>
              <a:rPr lang="en">
                <a:solidFill>
                  <a:srgbClr val="980000"/>
                </a:solidFill>
                <a:latin typeface="Raleway Thin"/>
                <a:ea typeface="Raleway Thin"/>
                <a:cs typeface="Raleway Thin"/>
                <a:sym typeface="Raleway Thin"/>
              </a:rPr>
              <a:t> acted at the same moment</a:t>
            </a:r>
            <a:endParaRPr>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a:solidFill>
                  <a:srgbClr val="980000"/>
                </a:solidFill>
                <a:latin typeface="Raleway Thin"/>
                <a:ea typeface="Raleway Thin"/>
                <a:cs typeface="Raleway Thin"/>
                <a:sym typeface="Raleway Thin"/>
              </a:rPr>
              <a:t>Sometimes</a:t>
            </a:r>
            <a:r>
              <a:rPr lang="en">
                <a:solidFill>
                  <a:srgbClr val="980000"/>
                </a:solidFill>
                <a:latin typeface="Raleway Thin"/>
                <a:ea typeface="Raleway Thin"/>
                <a:cs typeface="Raleway Thin"/>
                <a:sym typeface="Raleway Thin"/>
              </a:rPr>
              <a:t> the same action </a:t>
            </a:r>
            <a:r>
              <a:rPr lang="en">
                <a:solidFill>
                  <a:srgbClr val="980000"/>
                </a:solidFill>
                <a:latin typeface="Raleway Thin"/>
                <a:ea typeface="Raleway Thin"/>
                <a:cs typeface="Raleway Thin"/>
                <a:sym typeface="Raleway Thin"/>
              </a:rPr>
              <a:t>happen</a:t>
            </a:r>
            <a:r>
              <a:rPr lang="en">
                <a:solidFill>
                  <a:srgbClr val="980000"/>
                </a:solidFill>
                <a:latin typeface="Raleway Thin"/>
                <a:ea typeface="Raleway Thin"/>
                <a:cs typeface="Raleway Thin"/>
                <a:sym typeface="Raleway Thin"/>
              </a:rPr>
              <a:t> together</a:t>
            </a:r>
            <a:endParaRPr>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a:solidFill>
                  <a:srgbClr val="980000"/>
                </a:solidFill>
                <a:latin typeface="Raleway Thin"/>
                <a:ea typeface="Raleway Thin"/>
                <a:cs typeface="Raleway Thin"/>
                <a:sym typeface="Raleway Thin"/>
              </a:rPr>
              <a:t>Actions are of your ULG but main Transnational activities should be </a:t>
            </a:r>
            <a:r>
              <a:rPr lang="en">
                <a:solidFill>
                  <a:srgbClr val="980000"/>
                </a:solidFill>
                <a:latin typeface="Raleway Thin"/>
                <a:ea typeface="Raleway Thin"/>
                <a:cs typeface="Raleway Thin"/>
                <a:sym typeface="Raleway Thin"/>
              </a:rPr>
              <a:t>included</a:t>
            </a:r>
            <a:endParaRPr>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a:solidFill>
                  <a:srgbClr val="980000"/>
                </a:solidFill>
                <a:latin typeface="Raleway Thin"/>
                <a:ea typeface="Raleway Thin"/>
                <a:cs typeface="Raleway Thin"/>
                <a:sym typeface="Raleway Thin"/>
              </a:rPr>
              <a:t>Think about the most </a:t>
            </a:r>
            <a:r>
              <a:rPr lang="en">
                <a:solidFill>
                  <a:srgbClr val="980000"/>
                </a:solidFill>
                <a:latin typeface="Raleway Thin"/>
                <a:ea typeface="Raleway Thin"/>
                <a:cs typeface="Raleway Thin"/>
                <a:sym typeface="Raleway Thin"/>
              </a:rPr>
              <a:t>relevant</a:t>
            </a:r>
            <a:r>
              <a:rPr lang="en">
                <a:solidFill>
                  <a:srgbClr val="980000"/>
                </a:solidFill>
                <a:latin typeface="Raleway Thin"/>
                <a:ea typeface="Raleway Thin"/>
                <a:cs typeface="Raleway Thin"/>
                <a:sym typeface="Raleway Thin"/>
              </a:rPr>
              <a:t> </a:t>
            </a:r>
            <a:r>
              <a:rPr lang="en">
                <a:solidFill>
                  <a:srgbClr val="980000"/>
                </a:solidFill>
                <a:latin typeface="Raleway Thin"/>
                <a:ea typeface="Raleway Thin"/>
                <a:cs typeface="Raleway Thin"/>
                <a:sym typeface="Raleway Thin"/>
              </a:rPr>
              <a:t>actions</a:t>
            </a:r>
            <a:endParaRPr>
              <a:solidFill>
                <a:srgbClr val="980000"/>
              </a:solidFill>
              <a:latin typeface="Raleway Thin"/>
              <a:ea typeface="Raleway Thin"/>
              <a:cs typeface="Raleway Thin"/>
              <a:sym typeface="Raleway Thin"/>
            </a:endParaRPr>
          </a:p>
          <a:p>
            <a:pPr indent="-317500" lvl="0" marL="457200" rtl="0" algn="l">
              <a:spcBef>
                <a:spcPts val="0"/>
              </a:spcBef>
              <a:spcAft>
                <a:spcPts val="0"/>
              </a:spcAft>
              <a:buClr>
                <a:srgbClr val="980000"/>
              </a:buClr>
              <a:buSzPts val="1400"/>
              <a:buFont typeface="Raleway Thin"/>
              <a:buChar char="-"/>
            </a:pPr>
            <a:r>
              <a:rPr lang="en">
                <a:solidFill>
                  <a:srgbClr val="980000"/>
                </a:solidFill>
                <a:latin typeface="Raleway Thin"/>
                <a:ea typeface="Raleway Thin"/>
                <a:cs typeface="Raleway Thin"/>
                <a:sym typeface="Raleway Thin"/>
              </a:rPr>
              <a:t>You may add dots with specific moments you wish to highlight</a:t>
            </a:r>
            <a:endParaRPr>
              <a:solidFill>
                <a:srgbClr val="980000"/>
              </a:solidFill>
              <a:latin typeface="Raleway Thin"/>
              <a:ea typeface="Raleway Thin"/>
              <a:cs typeface="Raleway Thin"/>
              <a:sym typeface="Raleway Thin"/>
            </a:endParaRPr>
          </a:p>
          <a:p>
            <a:pPr indent="0" lvl="0" marL="457200" rtl="0" algn="l">
              <a:spcBef>
                <a:spcPts val="0"/>
              </a:spcBef>
              <a:spcAft>
                <a:spcPts val="0"/>
              </a:spcAft>
              <a:buNone/>
            </a:pPr>
            <a:r>
              <a:t/>
            </a:r>
            <a:endParaRPr>
              <a:solidFill>
                <a:srgbClr val="980000"/>
              </a:solidFill>
              <a:latin typeface="Raleway Thin"/>
              <a:ea typeface="Raleway Thin"/>
              <a:cs typeface="Raleway Thin"/>
              <a:sym typeface="Raleway Thin"/>
            </a:endParaRPr>
          </a:p>
          <a:p>
            <a:pPr indent="-317500" lvl="0" marL="457200" rtl="0" algn="l">
              <a:lnSpc>
                <a:spcPct val="115000"/>
              </a:lnSpc>
              <a:spcBef>
                <a:spcPts val="0"/>
              </a:spcBef>
              <a:spcAft>
                <a:spcPts val="0"/>
              </a:spcAft>
              <a:buClr>
                <a:srgbClr val="980000"/>
              </a:buClr>
              <a:buSzPts val="1400"/>
              <a:buFont typeface="Raleway Thin"/>
              <a:buChar char="-"/>
            </a:pPr>
            <a:r>
              <a:rPr b="1" lang="en">
                <a:solidFill>
                  <a:srgbClr val="980000"/>
                </a:solidFill>
                <a:latin typeface="Raleway"/>
                <a:ea typeface="Raleway"/>
                <a:cs typeface="Raleway"/>
                <a:sym typeface="Raleway"/>
              </a:rPr>
              <a:t>Remember the specific CivicEstate timeline including transnational meetings, this may help you to remember better your own journey.</a:t>
            </a:r>
            <a:r>
              <a:rPr lang="en" sz="1100">
                <a:solidFill>
                  <a:schemeClr val="dk1"/>
                </a:solidFill>
              </a:rPr>
              <a:t> </a:t>
            </a:r>
            <a:endParaRPr>
              <a:solidFill>
                <a:srgbClr val="980000"/>
              </a:solidFill>
              <a:latin typeface="Raleway Thin"/>
              <a:ea typeface="Raleway Thin"/>
              <a:cs typeface="Raleway Thin"/>
              <a:sym typeface="Raleway Thin"/>
            </a:endParaRPr>
          </a:p>
        </p:txBody>
      </p:sp>
      <p:sp>
        <p:nvSpPr>
          <p:cNvPr id="250" name="Google Shape;250;p24"/>
          <p:cNvSpPr/>
          <p:nvPr/>
        </p:nvSpPr>
        <p:spPr>
          <a:xfrm>
            <a:off x="2520382" y="1659460"/>
            <a:ext cx="335400" cy="335400"/>
          </a:xfrm>
          <a:prstGeom prst="ellipse">
            <a:avLst/>
          </a:prstGeom>
          <a:solidFill>
            <a:srgbClr val="98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aleway"/>
                <a:ea typeface="Raleway"/>
                <a:cs typeface="Raleway"/>
                <a:sym typeface="Raleway"/>
              </a:rPr>
              <a:t>1</a:t>
            </a:r>
            <a:endParaRPr b="1">
              <a:solidFill>
                <a:srgbClr val="FFFFFF"/>
              </a:solidFill>
              <a:latin typeface="Raleway"/>
              <a:ea typeface="Raleway"/>
              <a:cs typeface="Raleway"/>
              <a:sym typeface="Raleway"/>
            </a:endParaRPr>
          </a:p>
        </p:txBody>
      </p:sp>
      <p:sp>
        <p:nvSpPr>
          <p:cNvPr id="251" name="Google Shape;251;p24"/>
          <p:cNvSpPr/>
          <p:nvPr/>
        </p:nvSpPr>
        <p:spPr>
          <a:xfrm>
            <a:off x="3578908" y="3636806"/>
            <a:ext cx="335400" cy="335400"/>
          </a:xfrm>
          <a:prstGeom prst="ellipse">
            <a:avLst/>
          </a:prstGeom>
          <a:solidFill>
            <a:srgbClr val="98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aleway"/>
                <a:ea typeface="Raleway"/>
                <a:cs typeface="Raleway"/>
                <a:sym typeface="Raleway"/>
              </a:rPr>
              <a:t>2</a:t>
            </a:r>
            <a:endParaRPr b="1">
              <a:solidFill>
                <a:srgbClr val="FFFFFF"/>
              </a:solidFill>
              <a:latin typeface="Raleway"/>
              <a:ea typeface="Raleway"/>
              <a:cs typeface="Raleway"/>
              <a:sym typeface="Raleway"/>
            </a:endParaRPr>
          </a:p>
        </p:txBody>
      </p:sp>
      <p:sp>
        <p:nvSpPr>
          <p:cNvPr id="252" name="Google Shape;252;p24"/>
          <p:cNvSpPr txBox="1"/>
          <p:nvPr/>
        </p:nvSpPr>
        <p:spPr>
          <a:xfrm>
            <a:off x="1982170" y="3847235"/>
            <a:ext cx="1400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What actions were made by this stakeholder? </a:t>
            </a:r>
            <a:endParaRPr sz="1200">
              <a:latin typeface="Raleway"/>
              <a:ea typeface="Raleway"/>
              <a:cs typeface="Raleway"/>
              <a:sym typeface="Raleway"/>
            </a:endParaRPr>
          </a:p>
        </p:txBody>
      </p:sp>
      <p:sp>
        <p:nvSpPr>
          <p:cNvPr id="253" name="Google Shape;253;p24"/>
          <p:cNvSpPr txBox="1"/>
          <p:nvPr/>
        </p:nvSpPr>
        <p:spPr>
          <a:xfrm>
            <a:off x="907791" y="1847559"/>
            <a:ext cx="1011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Private</a:t>
            </a:r>
            <a:endParaRPr sz="1200">
              <a:solidFill>
                <a:srgbClr val="FFFFFF"/>
              </a:solidFill>
              <a:latin typeface="Raleway Thin"/>
              <a:ea typeface="Raleway Thin"/>
              <a:cs typeface="Raleway Thin"/>
              <a:sym typeface="Raleway Thin"/>
            </a:endParaRPr>
          </a:p>
        </p:txBody>
      </p:sp>
      <p:sp>
        <p:nvSpPr>
          <p:cNvPr id="254" name="Google Shape;254;p24"/>
          <p:cNvSpPr txBox="1"/>
          <p:nvPr/>
        </p:nvSpPr>
        <p:spPr>
          <a:xfrm>
            <a:off x="896173" y="2514122"/>
            <a:ext cx="1011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Knowledge institutions</a:t>
            </a:r>
            <a:endParaRPr sz="1200">
              <a:solidFill>
                <a:srgbClr val="FFFFFF"/>
              </a:solidFill>
              <a:latin typeface="Raleway Thin"/>
              <a:ea typeface="Raleway Thin"/>
              <a:cs typeface="Raleway Thin"/>
              <a:sym typeface="Raleway Thin"/>
            </a:endParaRPr>
          </a:p>
        </p:txBody>
      </p:sp>
      <p:sp>
        <p:nvSpPr>
          <p:cNvPr id="255" name="Google Shape;255;p24"/>
          <p:cNvSpPr txBox="1"/>
          <p:nvPr/>
        </p:nvSpPr>
        <p:spPr>
          <a:xfrm>
            <a:off x="896173" y="3180685"/>
            <a:ext cx="1011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Social organizations</a:t>
            </a:r>
            <a:endParaRPr sz="1200">
              <a:solidFill>
                <a:srgbClr val="FFFFFF"/>
              </a:solidFill>
              <a:latin typeface="Raleway Thin"/>
              <a:ea typeface="Raleway Thin"/>
              <a:cs typeface="Raleway Thin"/>
              <a:sym typeface="Raleway Thin"/>
            </a:endParaRPr>
          </a:p>
        </p:txBody>
      </p:sp>
      <p:sp>
        <p:nvSpPr>
          <p:cNvPr id="256" name="Google Shape;256;p24"/>
          <p:cNvSpPr txBox="1"/>
          <p:nvPr/>
        </p:nvSpPr>
        <p:spPr>
          <a:xfrm>
            <a:off x="896173" y="3847226"/>
            <a:ext cx="1011000" cy="6375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commoners/civic/</a:t>
            </a:r>
            <a:endParaRPr sz="1200">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innovators</a:t>
            </a:r>
            <a:endParaRPr sz="1200">
              <a:solidFill>
                <a:srgbClr val="FFFFFF"/>
              </a:solidFill>
              <a:latin typeface="Raleway Thin"/>
              <a:ea typeface="Raleway Thin"/>
              <a:cs typeface="Raleway Thin"/>
              <a:sym typeface="Raleway Thin"/>
            </a:endParaRPr>
          </a:p>
        </p:txBody>
      </p:sp>
      <p:sp>
        <p:nvSpPr>
          <p:cNvPr id="257" name="Google Shape;257;p24"/>
          <p:cNvSpPr/>
          <p:nvPr/>
        </p:nvSpPr>
        <p:spPr>
          <a:xfrm>
            <a:off x="0" y="4746125"/>
            <a:ext cx="9144000" cy="411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24"/>
          <p:cNvPicPr preferRelativeResize="0"/>
          <p:nvPr/>
        </p:nvPicPr>
        <p:blipFill rotWithShape="1">
          <a:blip r:embed="rId3">
            <a:alphaModFix/>
          </a:blip>
          <a:srcRect b="0" l="26802" r="28770" t="0"/>
          <a:stretch/>
        </p:blipFill>
        <p:spPr>
          <a:xfrm>
            <a:off x="7962900" y="2884850"/>
            <a:ext cx="732950" cy="1166200"/>
          </a:xfrm>
          <a:prstGeom prst="rect">
            <a:avLst/>
          </a:prstGeom>
          <a:noFill/>
          <a:ln>
            <a:noFill/>
          </a:ln>
        </p:spPr>
      </p:pic>
      <p:pic>
        <p:nvPicPr>
          <p:cNvPr id="259" name="Google Shape;259;p24"/>
          <p:cNvPicPr preferRelativeResize="0"/>
          <p:nvPr/>
        </p:nvPicPr>
        <p:blipFill>
          <a:blip r:embed="rId4">
            <a:alphaModFix/>
          </a:blip>
          <a:stretch>
            <a:fillRect/>
          </a:stretch>
        </p:blipFill>
        <p:spPr>
          <a:xfrm>
            <a:off x="7681675" y="4122900"/>
            <a:ext cx="1295400" cy="514350"/>
          </a:xfrm>
          <a:prstGeom prst="rect">
            <a:avLst/>
          </a:prstGeom>
          <a:noFill/>
          <a:ln>
            <a:noFill/>
          </a:ln>
        </p:spPr>
      </p:pic>
      <p:grpSp>
        <p:nvGrpSpPr>
          <p:cNvPr id="260" name="Google Shape;260;p24"/>
          <p:cNvGrpSpPr/>
          <p:nvPr/>
        </p:nvGrpSpPr>
        <p:grpSpPr>
          <a:xfrm>
            <a:off x="6862660" y="187807"/>
            <a:ext cx="2079815" cy="1111093"/>
            <a:chOff x="6849085" y="392007"/>
            <a:chExt cx="2079815" cy="1111093"/>
          </a:xfrm>
        </p:grpSpPr>
        <p:sp>
          <p:nvSpPr>
            <p:cNvPr id="261" name="Google Shape;261;p24"/>
            <p:cNvSpPr/>
            <p:nvPr/>
          </p:nvSpPr>
          <p:spPr>
            <a:xfrm>
              <a:off x="6858000" y="398500"/>
              <a:ext cx="2070900" cy="1104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2" name="Google Shape;262;p24"/>
            <p:cNvGrpSpPr/>
            <p:nvPr/>
          </p:nvGrpSpPr>
          <p:grpSpPr>
            <a:xfrm>
              <a:off x="6849085" y="392007"/>
              <a:ext cx="2070853" cy="1104656"/>
              <a:chOff x="-13063" y="111435"/>
              <a:chExt cx="9163068" cy="4953615"/>
            </a:xfrm>
          </p:grpSpPr>
          <p:sp>
            <p:nvSpPr>
              <p:cNvPr id="263" name="Google Shape;263;p24"/>
              <p:cNvSpPr/>
              <p:nvPr/>
            </p:nvSpPr>
            <p:spPr>
              <a:xfrm rot="-5400000">
                <a:off x="-1800613" y="1898985"/>
                <a:ext cx="4937100" cy="13620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Raleway Thin"/>
                  <a:ea typeface="Raleway Thin"/>
                  <a:cs typeface="Raleway Thin"/>
                  <a:sym typeface="Raleway Thin"/>
                </a:endParaRPr>
              </a:p>
            </p:txBody>
          </p:sp>
          <p:sp>
            <p:nvSpPr>
              <p:cNvPr id="264" name="Google Shape;264;p24"/>
              <p:cNvSpPr/>
              <p:nvPr/>
            </p:nvSpPr>
            <p:spPr>
              <a:xfrm rot="-5400000">
                <a:off x="114025" y="1958650"/>
                <a:ext cx="3075300" cy="425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Raleway Thin"/>
                  <a:ea typeface="Raleway Thin"/>
                  <a:cs typeface="Raleway Thin"/>
                  <a:sym typeface="Raleway Thin"/>
                </a:endParaRPr>
              </a:p>
            </p:txBody>
          </p:sp>
          <p:sp>
            <p:nvSpPr>
              <p:cNvPr id="265" name="Google Shape;265;p24"/>
              <p:cNvSpPr/>
              <p:nvPr/>
            </p:nvSpPr>
            <p:spPr>
              <a:xfrm rot="-5400000">
                <a:off x="1021825" y="4222350"/>
                <a:ext cx="1259700" cy="425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Raleway Thin"/>
                  <a:ea typeface="Raleway Thin"/>
                  <a:cs typeface="Raleway Thin"/>
                  <a:sym typeface="Raleway Thin"/>
                </a:endParaRPr>
              </a:p>
            </p:txBody>
          </p:sp>
          <p:sp>
            <p:nvSpPr>
              <p:cNvPr id="266" name="Google Shape;266;p24"/>
              <p:cNvSpPr/>
              <p:nvPr/>
            </p:nvSpPr>
            <p:spPr>
              <a:xfrm>
                <a:off x="1954300" y="638725"/>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4"/>
              <p:cNvSpPr/>
              <p:nvPr/>
            </p:nvSpPr>
            <p:spPr>
              <a:xfrm>
                <a:off x="1954200" y="1271606"/>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4"/>
              <p:cNvSpPr/>
              <p:nvPr/>
            </p:nvSpPr>
            <p:spPr>
              <a:xfrm>
                <a:off x="1954200" y="1904488"/>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4"/>
              <p:cNvSpPr/>
              <p:nvPr/>
            </p:nvSpPr>
            <p:spPr>
              <a:xfrm>
                <a:off x="1954200" y="2537369"/>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4"/>
              <p:cNvSpPr/>
              <p:nvPr/>
            </p:nvSpPr>
            <p:spPr>
              <a:xfrm>
                <a:off x="1954200" y="3170250"/>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4"/>
              <p:cNvSpPr/>
              <p:nvPr/>
            </p:nvSpPr>
            <p:spPr>
              <a:xfrm>
                <a:off x="3444875" y="633788"/>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4"/>
              <p:cNvSpPr/>
              <p:nvPr/>
            </p:nvSpPr>
            <p:spPr>
              <a:xfrm>
                <a:off x="3444775" y="1266669"/>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4"/>
              <p:cNvSpPr/>
              <p:nvPr/>
            </p:nvSpPr>
            <p:spPr>
              <a:xfrm>
                <a:off x="3444775" y="1899550"/>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4"/>
              <p:cNvSpPr/>
              <p:nvPr/>
            </p:nvSpPr>
            <p:spPr>
              <a:xfrm>
                <a:off x="3444775" y="2532432"/>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4"/>
              <p:cNvSpPr/>
              <p:nvPr/>
            </p:nvSpPr>
            <p:spPr>
              <a:xfrm>
                <a:off x="3444775" y="3165313"/>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4"/>
              <p:cNvSpPr/>
              <p:nvPr/>
            </p:nvSpPr>
            <p:spPr>
              <a:xfrm>
                <a:off x="4935550" y="633788"/>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a:off x="4935450" y="1266669"/>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a:off x="4935450" y="1899550"/>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
              <p:cNvSpPr/>
              <p:nvPr/>
            </p:nvSpPr>
            <p:spPr>
              <a:xfrm>
                <a:off x="4935450" y="2532432"/>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a:off x="4935450" y="3165313"/>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4"/>
              <p:cNvSpPr/>
              <p:nvPr/>
            </p:nvSpPr>
            <p:spPr>
              <a:xfrm>
                <a:off x="6426325" y="633788"/>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4"/>
              <p:cNvSpPr/>
              <p:nvPr/>
            </p:nvSpPr>
            <p:spPr>
              <a:xfrm>
                <a:off x="6426225" y="1266669"/>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4"/>
              <p:cNvSpPr/>
              <p:nvPr/>
            </p:nvSpPr>
            <p:spPr>
              <a:xfrm>
                <a:off x="6426225" y="1899550"/>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4"/>
              <p:cNvSpPr/>
              <p:nvPr/>
            </p:nvSpPr>
            <p:spPr>
              <a:xfrm>
                <a:off x="6426225" y="2532432"/>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p:nvPr/>
            </p:nvSpPr>
            <p:spPr>
              <a:xfrm>
                <a:off x="6426225" y="3165313"/>
                <a:ext cx="1400700" cy="543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4"/>
              <p:cNvSpPr/>
              <p:nvPr/>
            </p:nvSpPr>
            <p:spPr>
              <a:xfrm>
                <a:off x="2005850" y="3991395"/>
                <a:ext cx="5883100" cy="1028825"/>
              </a:xfrm>
              <a:custGeom>
                <a:rect b="b" l="l" r="r" t="t"/>
                <a:pathLst>
                  <a:path extrusionOk="0" h="41153" w="235324">
                    <a:moveTo>
                      <a:pt x="0" y="41153"/>
                    </a:moveTo>
                    <a:cubicBezTo>
                      <a:pt x="5678" y="40481"/>
                      <a:pt x="25774" y="40182"/>
                      <a:pt x="34066" y="37119"/>
                    </a:cubicBezTo>
                    <a:cubicBezTo>
                      <a:pt x="42358" y="34056"/>
                      <a:pt x="40042" y="26735"/>
                      <a:pt x="49754" y="22776"/>
                    </a:cubicBezTo>
                    <a:cubicBezTo>
                      <a:pt x="59466" y="18817"/>
                      <a:pt x="82551" y="17098"/>
                      <a:pt x="92337" y="13363"/>
                    </a:cubicBezTo>
                    <a:cubicBezTo>
                      <a:pt x="102124" y="9628"/>
                      <a:pt x="101451" y="1559"/>
                      <a:pt x="108473" y="364"/>
                    </a:cubicBezTo>
                    <a:cubicBezTo>
                      <a:pt x="115495" y="-831"/>
                      <a:pt x="125133" y="1709"/>
                      <a:pt x="134471" y="6191"/>
                    </a:cubicBezTo>
                    <a:cubicBezTo>
                      <a:pt x="143809" y="10673"/>
                      <a:pt x="154267" y="24942"/>
                      <a:pt x="164502" y="27258"/>
                    </a:cubicBezTo>
                    <a:cubicBezTo>
                      <a:pt x="174737" y="29574"/>
                      <a:pt x="184075" y="21207"/>
                      <a:pt x="195879" y="20086"/>
                    </a:cubicBezTo>
                    <a:cubicBezTo>
                      <a:pt x="207683" y="18966"/>
                      <a:pt x="228750" y="20460"/>
                      <a:pt x="235324" y="20535"/>
                    </a:cubicBezTo>
                  </a:path>
                </a:pathLst>
              </a:custGeom>
              <a:noFill/>
              <a:ln cap="flat" cmpd="sng" w="9525">
                <a:solidFill>
                  <a:srgbClr val="6AA84F"/>
                </a:solidFill>
                <a:prstDash val="solid"/>
                <a:round/>
                <a:headEnd len="med" w="med" type="none"/>
                <a:tailEnd len="med" w="med" type="none"/>
              </a:ln>
            </p:spPr>
          </p:sp>
          <p:sp>
            <p:nvSpPr>
              <p:cNvPr id="287" name="Google Shape;287;p24"/>
              <p:cNvSpPr/>
              <p:nvPr/>
            </p:nvSpPr>
            <p:spPr>
              <a:xfrm>
                <a:off x="2005850" y="4202200"/>
                <a:ext cx="5905500" cy="370275"/>
              </a:xfrm>
              <a:custGeom>
                <a:rect b="b" l="l" r="r" t="t"/>
                <a:pathLst>
                  <a:path extrusionOk="0" h="14811" w="236220">
                    <a:moveTo>
                      <a:pt x="0" y="5827"/>
                    </a:moveTo>
                    <a:cubicBezTo>
                      <a:pt x="12476" y="7321"/>
                      <a:pt x="55357" y="14717"/>
                      <a:pt x="74855" y="14792"/>
                    </a:cubicBezTo>
                    <a:cubicBezTo>
                      <a:pt x="94353" y="14867"/>
                      <a:pt x="90096" y="8741"/>
                      <a:pt x="116990" y="6276"/>
                    </a:cubicBezTo>
                    <a:cubicBezTo>
                      <a:pt x="143884" y="3811"/>
                      <a:pt x="216348" y="1046"/>
                      <a:pt x="236220" y="0"/>
                    </a:cubicBezTo>
                  </a:path>
                </a:pathLst>
              </a:custGeom>
              <a:noFill/>
              <a:ln cap="flat" cmpd="sng" w="9525">
                <a:solidFill>
                  <a:srgbClr val="980000"/>
                </a:solidFill>
                <a:prstDash val="solid"/>
                <a:round/>
                <a:headEnd len="med" w="med" type="none"/>
                <a:tailEnd len="med" w="med" type="none"/>
              </a:ln>
            </p:spPr>
          </p:sp>
          <p:sp>
            <p:nvSpPr>
              <p:cNvPr id="288" name="Google Shape;288;p24"/>
              <p:cNvSpPr/>
              <p:nvPr/>
            </p:nvSpPr>
            <p:spPr>
              <a:xfrm>
                <a:off x="1994650" y="3877225"/>
                <a:ext cx="5871875" cy="183025"/>
              </a:xfrm>
              <a:custGeom>
                <a:rect b="b" l="l" r="r" t="t"/>
                <a:pathLst>
                  <a:path extrusionOk="0" h="7321" w="234875">
                    <a:moveTo>
                      <a:pt x="0" y="0"/>
                    </a:moveTo>
                    <a:cubicBezTo>
                      <a:pt x="2914" y="1195"/>
                      <a:pt x="4109" y="6574"/>
                      <a:pt x="17481" y="7172"/>
                    </a:cubicBezTo>
                    <a:cubicBezTo>
                      <a:pt x="30853" y="7770"/>
                      <a:pt x="50576" y="4333"/>
                      <a:pt x="80234" y="3586"/>
                    </a:cubicBezTo>
                    <a:cubicBezTo>
                      <a:pt x="109892" y="2839"/>
                      <a:pt x="169657" y="3213"/>
                      <a:pt x="195430" y="2690"/>
                    </a:cubicBezTo>
                    <a:cubicBezTo>
                      <a:pt x="221204" y="2167"/>
                      <a:pt x="228301" y="823"/>
                      <a:pt x="234875" y="449"/>
                    </a:cubicBezTo>
                  </a:path>
                </a:pathLst>
              </a:custGeom>
              <a:noFill/>
              <a:ln cap="flat" cmpd="sng" w="9525">
                <a:solidFill>
                  <a:srgbClr val="4A86E8"/>
                </a:solidFill>
                <a:prstDash val="solid"/>
                <a:round/>
                <a:headEnd len="med" w="med" type="none"/>
                <a:tailEnd len="med" w="med" type="none"/>
              </a:ln>
            </p:spPr>
          </p:sp>
          <p:sp>
            <p:nvSpPr>
              <p:cNvPr id="289" name="Google Shape;289;p24"/>
              <p:cNvSpPr/>
              <p:nvPr/>
            </p:nvSpPr>
            <p:spPr>
              <a:xfrm>
                <a:off x="2050675" y="4381500"/>
                <a:ext cx="5849475" cy="600450"/>
              </a:xfrm>
              <a:custGeom>
                <a:rect b="b" l="l" r="r" t="t"/>
                <a:pathLst>
                  <a:path extrusionOk="0" h="24018" w="233979">
                    <a:moveTo>
                      <a:pt x="0" y="22412"/>
                    </a:moveTo>
                    <a:cubicBezTo>
                      <a:pt x="8068" y="22636"/>
                      <a:pt x="33468" y="24279"/>
                      <a:pt x="48409" y="23756"/>
                    </a:cubicBezTo>
                    <a:cubicBezTo>
                      <a:pt x="63350" y="23233"/>
                      <a:pt x="78815" y="19797"/>
                      <a:pt x="89647" y="19274"/>
                    </a:cubicBezTo>
                    <a:cubicBezTo>
                      <a:pt x="100480" y="18751"/>
                      <a:pt x="107652" y="21889"/>
                      <a:pt x="113404" y="20619"/>
                    </a:cubicBezTo>
                    <a:cubicBezTo>
                      <a:pt x="119156" y="19349"/>
                      <a:pt x="117961" y="11131"/>
                      <a:pt x="124161" y="11654"/>
                    </a:cubicBezTo>
                    <a:cubicBezTo>
                      <a:pt x="130362" y="12177"/>
                      <a:pt x="132304" y="25698"/>
                      <a:pt x="150607" y="23756"/>
                    </a:cubicBezTo>
                    <a:cubicBezTo>
                      <a:pt x="168910" y="21814"/>
                      <a:pt x="220084" y="3959"/>
                      <a:pt x="233979" y="0"/>
                    </a:cubicBezTo>
                  </a:path>
                </a:pathLst>
              </a:custGeom>
              <a:noFill/>
              <a:ln cap="flat" cmpd="sng" w="9525">
                <a:solidFill>
                  <a:srgbClr val="980000"/>
                </a:solidFill>
                <a:prstDash val="solid"/>
                <a:round/>
                <a:headEnd len="med" w="med" type="none"/>
                <a:tailEnd len="med" w="med" type="none"/>
              </a:ln>
            </p:spPr>
          </p:sp>
          <p:sp>
            <p:nvSpPr>
              <p:cNvPr id="290" name="Google Shape;290;p24"/>
              <p:cNvSpPr/>
              <p:nvPr/>
            </p:nvSpPr>
            <p:spPr>
              <a:xfrm>
                <a:off x="2050675" y="4173497"/>
                <a:ext cx="5849475" cy="801900"/>
              </a:xfrm>
              <a:custGeom>
                <a:rect b="b" l="l" r="r" t="t"/>
                <a:pathLst>
                  <a:path extrusionOk="0" h="32076" w="233979">
                    <a:moveTo>
                      <a:pt x="0" y="20422"/>
                    </a:moveTo>
                    <a:cubicBezTo>
                      <a:pt x="7695" y="17882"/>
                      <a:pt x="27865" y="5257"/>
                      <a:pt x="46168" y="5182"/>
                    </a:cubicBezTo>
                    <a:cubicBezTo>
                      <a:pt x="64471" y="5107"/>
                      <a:pt x="87107" y="20796"/>
                      <a:pt x="109818" y="19974"/>
                    </a:cubicBezTo>
                    <a:cubicBezTo>
                      <a:pt x="132529" y="19152"/>
                      <a:pt x="161739" y="-1765"/>
                      <a:pt x="182432" y="252"/>
                    </a:cubicBezTo>
                    <a:cubicBezTo>
                      <a:pt x="203126" y="2269"/>
                      <a:pt x="225388" y="26772"/>
                      <a:pt x="233979" y="32076"/>
                    </a:cubicBezTo>
                  </a:path>
                </a:pathLst>
              </a:custGeom>
              <a:noFill/>
              <a:ln cap="flat" cmpd="sng" w="9525">
                <a:solidFill>
                  <a:srgbClr val="FF9900"/>
                </a:solidFill>
                <a:prstDash val="solid"/>
                <a:round/>
                <a:headEnd len="med" w="med" type="none"/>
                <a:tailEnd len="med" w="med" type="none"/>
              </a:ln>
            </p:spPr>
          </p:sp>
          <p:sp>
            <p:nvSpPr>
              <p:cNvPr id="291" name="Google Shape;291;p24"/>
              <p:cNvSpPr/>
              <p:nvPr/>
            </p:nvSpPr>
            <p:spPr>
              <a:xfrm rot="-5400000">
                <a:off x="6064806" y="1963745"/>
                <a:ext cx="4937400" cy="12330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Thin"/>
                  <a:ea typeface="Raleway Thin"/>
                  <a:cs typeface="Raleway Thin"/>
                  <a:sym typeface="Raleway Thin"/>
                </a:endParaRPr>
              </a:p>
            </p:txBody>
          </p:sp>
          <p:sp>
            <p:nvSpPr>
              <p:cNvPr id="292" name="Google Shape;292;p24"/>
              <p:cNvSpPr/>
              <p:nvPr/>
            </p:nvSpPr>
            <p:spPr>
              <a:xfrm>
                <a:off x="4325475" y="4129375"/>
                <a:ext cx="190500" cy="183000"/>
              </a:xfrm>
              <a:prstGeom prst="ellipse">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p:nvPr/>
            </p:nvSpPr>
            <p:spPr>
              <a:xfrm>
                <a:off x="4863350" y="4792400"/>
                <a:ext cx="190500" cy="183000"/>
              </a:xfrm>
              <a:prstGeom prst="ellipse">
                <a:avLst/>
              </a:prstGeom>
              <a:solidFill>
                <a:srgbClr val="00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
              <p:cNvSpPr/>
              <p:nvPr/>
            </p:nvSpPr>
            <p:spPr>
              <a:xfrm>
                <a:off x="6479250" y="4482950"/>
                <a:ext cx="190500" cy="183000"/>
              </a:xfrm>
              <a:prstGeom prst="ellipse">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5" name="Google Shape;295;p24"/>
              <p:cNvCxnSpPr>
                <a:stCxn id="292" idx="2"/>
                <a:endCxn id="275" idx="2"/>
              </p:cNvCxnSpPr>
              <p:nvPr/>
            </p:nvCxnSpPr>
            <p:spPr>
              <a:xfrm rot="10800000">
                <a:off x="4145175" y="3709075"/>
                <a:ext cx="180300" cy="511800"/>
              </a:xfrm>
              <a:prstGeom prst="curvedConnector2">
                <a:avLst/>
              </a:prstGeom>
              <a:noFill/>
              <a:ln cap="flat" cmpd="sng" w="28575">
                <a:solidFill>
                  <a:srgbClr val="980000"/>
                </a:solidFill>
                <a:prstDash val="dot"/>
                <a:round/>
                <a:headEnd len="med" w="med" type="none"/>
                <a:tailEnd len="med" w="med" type="oval"/>
              </a:ln>
            </p:spPr>
          </p:cxnSp>
          <p:cxnSp>
            <p:nvCxnSpPr>
              <p:cNvPr id="296" name="Google Shape;296;p24"/>
              <p:cNvCxnSpPr/>
              <p:nvPr/>
            </p:nvCxnSpPr>
            <p:spPr>
              <a:xfrm rot="-5400000">
                <a:off x="3619400" y="2857950"/>
                <a:ext cx="3339000" cy="694200"/>
              </a:xfrm>
              <a:prstGeom prst="curvedConnector3">
                <a:avLst>
                  <a:gd fmla="val 50000" name="adj1"/>
                </a:avLst>
              </a:prstGeom>
              <a:noFill/>
              <a:ln cap="flat" cmpd="sng" w="28575">
                <a:solidFill>
                  <a:srgbClr val="980000"/>
                </a:solidFill>
                <a:prstDash val="dot"/>
                <a:round/>
                <a:headEnd len="med" w="med" type="none"/>
                <a:tailEnd len="med" w="med" type="oval"/>
              </a:ln>
            </p:spPr>
          </p:cxnSp>
          <p:cxnSp>
            <p:nvCxnSpPr>
              <p:cNvPr id="297" name="Google Shape;297;p24"/>
              <p:cNvCxnSpPr/>
              <p:nvPr/>
            </p:nvCxnSpPr>
            <p:spPr>
              <a:xfrm rot="-5400000">
                <a:off x="6006675" y="3417700"/>
                <a:ext cx="1736700" cy="527100"/>
              </a:xfrm>
              <a:prstGeom prst="curvedConnector3">
                <a:avLst>
                  <a:gd fmla="val 50000" name="adj1"/>
                </a:avLst>
              </a:prstGeom>
              <a:noFill/>
              <a:ln cap="flat" cmpd="sng" w="28575">
                <a:solidFill>
                  <a:srgbClr val="980000"/>
                </a:solidFill>
                <a:prstDash val="dot"/>
                <a:round/>
                <a:headEnd len="med" w="med" type="none"/>
                <a:tailEnd len="med" w="med" type="oval"/>
              </a:ln>
            </p:spPr>
          </p:cxnSp>
          <p:sp>
            <p:nvSpPr>
              <p:cNvPr id="298" name="Google Shape;298;p24"/>
              <p:cNvSpPr/>
              <p:nvPr/>
            </p:nvSpPr>
            <p:spPr>
              <a:xfrm>
                <a:off x="1438825" y="112050"/>
                <a:ext cx="6388200" cy="425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Raleway Thin"/>
                  <a:ea typeface="Raleway Thin"/>
                  <a:cs typeface="Raleway Thin"/>
                  <a:sym typeface="Raleway Thin"/>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5"/>
          <p:cNvSpPr txBox="1"/>
          <p:nvPr/>
        </p:nvSpPr>
        <p:spPr>
          <a:xfrm>
            <a:off x="121600" y="-43275"/>
            <a:ext cx="81168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a:t>
            </a:r>
            <a:endParaRPr sz="2400">
              <a:latin typeface="Raleway Thin"/>
              <a:ea typeface="Raleway Thin"/>
              <a:cs typeface="Raleway Thin"/>
              <a:sym typeface="Raleway Thin"/>
            </a:endParaRPr>
          </a:p>
          <a:p>
            <a:pPr indent="0" lvl="0" marL="0" rtl="0" algn="l">
              <a:spcBef>
                <a:spcPts val="0"/>
              </a:spcBef>
              <a:spcAft>
                <a:spcPts val="0"/>
              </a:spcAft>
              <a:buNone/>
            </a:pPr>
            <a:r>
              <a:rPr b="1" lang="en" sz="1800">
                <a:latin typeface="Raleway"/>
                <a:ea typeface="Raleway"/>
                <a:cs typeface="Raleway"/>
                <a:sym typeface="Raleway"/>
              </a:rPr>
              <a:t>Starting Point (0-3 Months)</a:t>
            </a:r>
            <a:endParaRPr b="1" sz="1800">
              <a:latin typeface="Raleway"/>
              <a:ea typeface="Raleway"/>
              <a:cs typeface="Raleway"/>
              <a:sym typeface="Raleway"/>
            </a:endParaRPr>
          </a:p>
        </p:txBody>
      </p:sp>
      <p:sp>
        <p:nvSpPr>
          <p:cNvPr id="304" name="Google Shape;304;p25"/>
          <p:cNvSpPr txBox="1"/>
          <p:nvPr/>
        </p:nvSpPr>
        <p:spPr>
          <a:xfrm rot="-5400000">
            <a:off x="-1000225" y="2640584"/>
            <a:ext cx="33039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Stakeholders</a:t>
            </a:r>
            <a:endParaRPr>
              <a:solidFill>
                <a:srgbClr val="FFFFFF"/>
              </a:solidFill>
              <a:latin typeface="Raleway Thin"/>
              <a:ea typeface="Raleway Thin"/>
              <a:cs typeface="Raleway Thin"/>
              <a:sym typeface="Raleway Thin"/>
            </a:endParaRPr>
          </a:p>
        </p:txBody>
      </p:sp>
      <p:sp>
        <p:nvSpPr>
          <p:cNvPr id="305" name="Google Shape;305;p25"/>
          <p:cNvSpPr txBox="1"/>
          <p:nvPr/>
        </p:nvSpPr>
        <p:spPr>
          <a:xfrm>
            <a:off x="909228" y="1181025"/>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Public</a:t>
            </a:r>
            <a:endParaRPr sz="1200">
              <a:solidFill>
                <a:srgbClr val="FFFFFF"/>
              </a:solidFill>
              <a:latin typeface="Raleway Thin"/>
              <a:ea typeface="Raleway Thin"/>
              <a:cs typeface="Raleway Thin"/>
              <a:sym typeface="Raleway Thin"/>
            </a:endParaRPr>
          </a:p>
        </p:txBody>
      </p:sp>
      <p:sp>
        <p:nvSpPr>
          <p:cNvPr id="306" name="Google Shape;306;p25"/>
          <p:cNvSpPr txBox="1"/>
          <p:nvPr/>
        </p:nvSpPr>
        <p:spPr>
          <a:xfrm>
            <a:off x="459500" y="755425"/>
            <a:ext cx="86289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Phases/Time (0-3 Months)</a:t>
            </a:r>
            <a:endParaRPr>
              <a:solidFill>
                <a:srgbClr val="FFFFFF"/>
              </a:solidFill>
              <a:latin typeface="Raleway Thin"/>
              <a:ea typeface="Raleway Thin"/>
              <a:cs typeface="Raleway Thin"/>
              <a:sym typeface="Raleway Thin"/>
            </a:endParaRPr>
          </a:p>
        </p:txBody>
      </p:sp>
      <p:sp>
        <p:nvSpPr>
          <p:cNvPr id="307" name="Google Shape;307;p25"/>
          <p:cNvSpPr txBox="1"/>
          <p:nvPr/>
        </p:nvSpPr>
        <p:spPr>
          <a:xfrm>
            <a:off x="2058381" y="1181000"/>
            <a:ext cx="29670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First ecosystem meetings</a:t>
            </a:r>
            <a:endParaRPr sz="1000">
              <a:latin typeface="Raleway"/>
              <a:ea typeface="Raleway"/>
              <a:cs typeface="Raleway"/>
              <a:sym typeface="Raleway"/>
            </a:endParaRPr>
          </a:p>
        </p:txBody>
      </p:sp>
      <p:sp>
        <p:nvSpPr>
          <p:cNvPr id="308" name="Google Shape;308;p25"/>
          <p:cNvSpPr txBox="1"/>
          <p:nvPr/>
        </p:nvSpPr>
        <p:spPr>
          <a:xfrm>
            <a:off x="2058381" y="1847556"/>
            <a:ext cx="29670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latin typeface="Raleway"/>
              <a:ea typeface="Raleway"/>
              <a:cs typeface="Raleway"/>
              <a:sym typeface="Raleway"/>
            </a:endParaRPr>
          </a:p>
        </p:txBody>
      </p:sp>
      <p:sp>
        <p:nvSpPr>
          <p:cNvPr id="309" name="Google Shape;309;p25"/>
          <p:cNvSpPr txBox="1"/>
          <p:nvPr/>
        </p:nvSpPr>
        <p:spPr>
          <a:xfrm>
            <a:off x="2058381" y="2514113"/>
            <a:ext cx="29670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Several projects and PHDs on commons in Amsterdam</a:t>
            </a:r>
            <a:endParaRPr sz="1000">
              <a:latin typeface="Raleway"/>
              <a:ea typeface="Raleway"/>
              <a:cs typeface="Raleway"/>
              <a:sym typeface="Raleway"/>
            </a:endParaRPr>
          </a:p>
        </p:txBody>
      </p:sp>
      <p:sp>
        <p:nvSpPr>
          <p:cNvPr id="310" name="Google Shape;310;p25"/>
          <p:cNvSpPr txBox="1"/>
          <p:nvPr/>
        </p:nvSpPr>
        <p:spPr>
          <a:xfrm>
            <a:off x="2058381" y="3180669"/>
            <a:ext cx="29670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latin typeface="Raleway"/>
              <a:ea typeface="Raleway"/>
              <a:cs typeface="Raleway"/>
              <a:sym typeface="Raleway"/>
            </a:endParaRPr>
          </a:p>
        </p:txBody>
      </p:sp>
      <p:sp>
        <p:nvSpPr>
          <p:cNvPr id="311" name="Google Shape;311;p25"/>
          <p:cNvSpPr txBox="1"/>
          <p:nvPr/>
        </p:nvSpPr>
        <p:spPr>
          <a:xfrm>
            <a:off x="2058381" y="3847225"/>
            <a:ext cx="29670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Daily practice of commoning</a:t>
            </a:r>
            <a:endParaRPr sz="1000">
              <a:latin typeface="Raleway"/>
              <a:ea typeface="Raleway"/>
              <a:cs typeface="Raleway"/>
              <a:sym typeface="Raleway"/>
            </a:endParaRPr>
          </a:p>
        </p:txBody>
      </p:sp>
      <p:sp>
        <p:nvSpPr>
          <p:cNvPr id="312" name="Google Shape;312;p25"/>
          <p:cNvSpPr txBox="1"/>
          <p:nvPr/>
        </p:nvSpPr>
        <p:spPr>
          <a:xfrm>
            <a:off x="909378" y="1847564"/>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Private</a:t>
            </a:r>
            <a:endParaRPr sz="1200">
              <a:solidFill>
                <a:srgbClr val="FFFFFF"/>
              </a:solidFill>
              <a:latin typeface="Raleway Thin"/>
              <a:ea typeface="Raleway Thin"/>
              <a:cs typeface="Raleway Thin"/>
              <a:sym typeface="Raleway Thin"/>
            </a:endParaRPr>
          </a:p>
        </p:txBody>
      </p:sp>
      <p:sp>
        <p:nvSpPr>
          <p:cNvPr id="313" name="Google Shape;313;p25"/>
          <p:cNvSpPr txBox="1"/>
          <p:nvPr/>
        </p:nvSpPr>
        <p:spPr>
          <a:xfrm>
            <a:off x="896175" y="2514126"/>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Knowledge institutions</a:t>
            </a:r>
            <a:endParaRPr sz="1200">
              <a:solidFill>
                <a:srgbClr val="FFFFFF"/>
              </a:solidFill>
              <a:latin typeface="Raleway Thin"/>
              <a:ea typeface="Raleway Thin"/>
              <a:cs typeface="Raleway Thin"/>
              <a:sym typeface="Raleway Thin"/>
            </a:endParaRPr>
          </a:p>
        </p:txBody>
      </p:sp>
      <p:sp>
        <p:nvSpPr>
          <p:cNvPr id="314" name="Google Shape;314;p25"/>
          <p:cNvSpPr txBox="1"/>
          <p:nvPr/>
        </p:nvSpPr>
        <p:spPr>
          <a:xfrm>
            <a:off x="896175" y="3180687"/>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Social organizations</a:t>
            </a:r>
            <a:endParaRPr sz="1200">
              <a:solidFill>
                <a:srgbClr val="FFFFFF"/>
              </a:solidFill>
              <a:latin typeface="Raleway Thin"/>
              <a:ea typeface="Raleway Thin"/>
              <a:cs typeface="Raleway Thin"/>
              <a:sym typeface="Raleway Thin"/>
            </a:endParaRPr>
          </a:p>
        </p:txBody>
      </p:sp>
      <p:sp>
        <p:nvSpPr>
          <p:cNvPr id="315" name="Google Shape;315;p25"/>
          <p:cNvSpPr txBox="1"/>
          <p:nvPr/>
        </p:nvSpPr>
        <p:spPr>
          <a:xfrm>
            <a:off x="896175" y="3847227"/>
            <a:ext cx="1149000" cy="6375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commoners/civic/</a:t>
            </a:r>
            <a:endParaRPr sz="1200">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innovators</a:t>
            </a:r>
            <a:endParaRPr sz="1200">
              <a:solidFill>
                <a:srgbClr val="FFFFFF"/>
              </a:solidFill>
              <a:latin typeface="Raleway Thin"/>
              <a:ea typeface="Raleway Thin"/>
              <a:cs typeface="Raleway Thin"/>
              <a:sym typeface="Raleway Thin"/>
            </a:endParaRPr>
          </a:p>
        </p:txBody>
      </p:sp>
      <p:sp>
        <p:nvSpPr>
          <p:cNvPr id="316" name="Google Shape;316;p25"/>
          <p:cNvSpPr txBox="1"/>
          <p:nvPr/>
        </p:nvSpPr>
        <p:spPr>
          <a:xfrm>
            <a:off x="7790150" y="1181025"/>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17" name="Google Shape;317;p25"/>
          <p:cNvSpPr txBox="1"/>
          <p:nvPr/>
        </p:nvSpPr>
        <p:spPr>
          <a:xfrm>
            <a:off x="7790150" y="1847581"/>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18" name="Google Shape;318;p25"/>
          <p:cNvSpPr txBox="1"/>
          <p:nvPr/>
        </p:nvSpPr>
        <p:spPr>
          <a:xfrm>
            <a:off x="7790150" y="2514138"/>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19" name="Google Shape;319;p25"/>
          <p:cNvSpPr txBox="1"/>
          <p:nvPr/>
        </p:nvSpPr>
        <p:spPr>
          <a:xfrm>
            <a:off x="7790150" y="3180694"/>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20" name="Google Shape;320;p25"/>
          <p:cNvSpPr txBox="1"/>
          <p:nvPr/>
        </p:nvSpPr>
        <p:spPr>
          <a:xfrm>
            <a:off x="7790150" y="3847250"/>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cxnSp>
        <p:nvCxnSpPr>
          <p:cNvPr id="321" name="Google Shape;321;p25"/>
          <p:cNvCxnSpPr/>
          <p:nvPr/>
        </p:nvCxnSpPr>
        <p:spPr>
          <a:xfrm>
            <a:off x="7679175" y="1220675"/>
            <a:ext cx="0" cy="3251400"/>
          </a:xfrm>
          <a:prstGeom prst="straightConnector1">
            <a:avLst/>
          </a:prstGeom>
          <a:noFill/>
          <a:ln cap="flat" cmpd="sng" w="9525">
            <a:solidFill>
              <a:schemeClr val="dk2"/>
            </a:solidFill>
            <a:prstDash val="dash"/>
            <a:round/>
            <a:headEnd len="med" w="med" type="none"/>
            <a:tailEnd len="med" w="med" type="none"/>
          </a:ln>
        </p:spPr>
      </p:cxnSp>
      <p:sp>
        <p:nvSpPr>
          <p:cNvPr id="322" name="Google Shape;322;p25"/>
          <p:cNvSpPr txBox="1"/>
          <p:nvPr/>
        </p:nvSpPr>
        <p:spPr>
          <a:xfrm>
            <a:off x="7677200" y="4512300"/>
            <a:ext cx="15243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(Use if you have extra phases)</a:t>
            </a:r>
            <a:endParaRPr b="1" sz="1100">
              <a:latin typeface="Raleway"/>
              <a:ea typeface="Raleway"/>
              <a:cs typeface="Raleway"/>
              <a:sym typeface="Raleway"/>
            </a:endParaRPr>
          </a:p>
        </p:txBody>
      </p:sp>
      <p:sp>
        <p:nvSpPr>
          <p:cNvPr id="323" name="Google Shape;323;p25"/>
          <p:cNvSpPr txBox="1"/>
          <p:nvPr/>
        </p:nvSpPr>
        <p:spPr>
          <a:xfrm>
            <a:off x="4251075" y="73825"/>
            <a:ext cx="42573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In the boxes below, briefly describe the actions done by each stakeholder during this phase, using just a few words.</a:t>
            </a:r>
            <a:endParaRPr b="1" sz="1100">
              <a:latin typeface="Raleway"/>
              <a:ea typeface="Raleway"/>
              <a:cs typeface="Raleway"/>
              <a:sym typeface="Raleway"/>
            </a:endParaRPr>
          </a:p>
        </p:txBody>
      </p:sp>
      <p:sp>
        <p:nvSpPr>
          <p:cNvPr id="324" name="Google Shape;324;p25"/>
          <p:cNvSpPr txBox="1"/>
          <p:nvPr/>
        </p:nvSpPr>
        <p:spPr>
          <a:xfrm>
            <a:off x="2259975" y="4551138"/>
            <a:ext cx="1750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00</a:t>
            </a:r>
            <a:r>
              <a:rPr b="1" lang="en" sz="1100">
                <a:latin typeface="Raleway"/>
                <a:ea typeface="Raleway"/>
                <a:cs typeface="Raleway"/>
                <a:sym typeface="Raleway"/>
              </a:rPr>
              <a:t> - 03 Months</a:t>
            </a:r>
            <a:endParaRPr b="1" sz="1100">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6"/>
          <p:cNvSpPr txBox="1"/>
          <p:nvPr/>
        </p:nvSpPr>
        <p:spPr>
          <a:xfrm>
            <a:off x="74900" y="-76200"/>
            <a:ext cx="9144000" cy="86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latin typeface="Raleway Thin"/>
                <a:ea typeface="Raleway Thin"/>
                <a:cs typeface="Raleway Thin"/>
                <a:sym typeface="Raleway Thin"/>
              </a:rPr>
              <a:t>Transfer Journey Mapping</a:t>
            </a:r>
            <a:endParaRPr sz="2400">
              <a:latin typeface="Raleway Thin"/>
              <a:ea typeface="Raleway Thin"/>
              <a:cs typeface="Raleway Thin"/>
              <a:sym typeface="Raleway Thin"/>
            </a:endParaRPr>
          </a:p>
          <a:p>
            <a:pPr indent="0" lvl="0" marL="0" rtl="0" algn="l">
              <a:lnSpc>
                <a:spcPct val="115000"/>
              </a:lnSpc>
              <a:spcBef>
                <a:spcPts val="0"/>
              </a:spcBef>
              <a:spcAft>
                <a:spcPts val="0"/>
              </a:spcAft>
              <a:buNone/>
            </a:pPr>
            <a:r>
              <a:rPr b="1" lang="en" sz="1800">
                <a:latin typeface="Raleway"/>
                <a:ea typeface="Raleway"/>
                <a:cs typeface="Raleway"/>
                <a:sym typeface="Raleway"/>
              </a:rPr>
              <a:t>Transfer Learning Period to Transfer State Report  (4-12 Months)</a:t>
            </a:r>
            <a:endParaRPr b="1" sz="1800">
              <a:latin typeface="Raleway"/>
              <a:ea typeface="Raleway"/>
              <a:cs typeface="Raleway"/>
              <a:sym typeface="Raleway"/>
            </a:endParaRPr>
          </a:p>
        </p:txBody>
      </p:sp>
      <p:sp>
        <p:nvSpPr>
          <p:cNvPr id="330" name="Google Shape;330;p26"/>
          <p:cNvSpPr txBox="1"/>
          <p:nvPr/>
        </p:nvSpPr>
        <p:spPr>
          <a:xfrm rot="-5400000">
            <a:off x="-1384750" y="2640584"/>
            <a:ext cx="33039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Stakeholders</a:t>
            </a:r>
            <a:endParaRPr>
              <a:solidFill>
                <a:srgbClr val="FFFFFF"/>
              </a:solidFill>
              <a:latin typeface="Raleway Thin"/>
              <a:ea typeface="Raleway Thin"/>
              <a:cs typeface="Raleway Thin"/>
              <a:sym typeface="Raleway Thin"/>
            </a:endParaRPr>
          </a:p>
        </p:txBody>
      </p:sp>
      <p:sp>
        <p:nvSpPr>
          <p:cNvPr id="331" name="Google Shape;331;p26"/>
          <p:cNvSpPr txBox="1"/>
          <p:nvPr/>
        </p:nvSpPr>
        <p:spPr>
          <a:xfrm>
            <a:off x="528228" y="1181025"/>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Public</a:t>
            </a:r>
            <a:endParaRPr sz="1200">
              <a:solidFill>
                <a:srgbClr val="FFFFFF"/>
              </a:solidFill>
              <a:latin typeface="Raleway Thin"/>
              <a:ea typeface="Raleway Thin"/>
              <a:cs typeface="Raleway Thin"/>
              <a:sym typeface="Raleway Thin"/>
            </a:endParaRPr>
          </a:p>
        </p:txBody>
      </p:sp>
      <p:sp>
        <p:nvSpPr>
          <p:cNvPr id="332" name="Google Shape;332;p26"/>
          <p:cNvSpPr txBox="1"/>
          <p:nvPr/>
        </p:nvSpPr>
        <p:spPr>
          <a:xfrm>
            <a:off x="74900" y="755425"/>
            <a:ext cx="90135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Phases/Time (4-12 Months)</a:t>
            </a:r>
            <a:endParaRPr>
              <a:solidFill>
                <a:srgbClr val="FFFFFF"/>
              </a:solidFill>
              <a:latin typeface="Raleway Thin"/>
              <a:ea typeface="Raleway Thin"/>
              <a:cs typeface="Raleway Thin"/>
              <a:sym typeface="Raleway Thin"/>
            </a:endParaRPr>
          </a:p>
        </p:txBody>
      </p:sp>
      <p:sp>
        <p:nvSpPr>
          <p:cNvPr id="333" name="Google Shape;333;p26"/>
          <p:cNvSpPr txBox="1"/>
          <p:nvPr/>
        </p:nvSpPr>
        <p:spPr>
          <a:xfrm>
            <a:off x="1677381" y="1181000"/>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Research / stakeholder mapping/ codesigning of project with stakeholders / organising ULGs	</a:t>
            </a:r>
            <a:r>
              <a:rPr lang="en" sz="1000">
                <a:latin typeface="Raleway"/>
                <a:ea typeface="Raleway"/>
                <a:cs typeface="Raleway"/>
                <a:sym typeface="Raleway"/>
              </a:rPr>
              <a:t> </a:t>
            </a:r>
            <a:endParaRPr sz="1000">
              <a:latin typeface="Raleway"/>
              <a:ea typeface="Raleway"/>
              <a:cs typeface="Raleway"/>
              <a:sym typeface="Raleway"/>
            </a:endParaRPr>
          </a:p>
        </p:txBody>
      </p:sp>
      <p:sp>
        <p:nvSpPr>
          <p:cNvPr id="334" name="Google Shape;334;p26"/>
          <p:cNvSpPr txBox="1"/>
          <p:nvPr/>
        </p:nvSpPr>
        <p:spPr>
          <a:xfrm>
            <a:off x="1677381" y="1847556"/>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aleway"/>
                <a:ea typeface="Raleway"/>
                <a:cs typeface="Raleway"/>
                <a:sym typeface="Raleway"/>
              </a:rPr>
              <a:t> </a:t>
            </a:r>
            <a:endParaRPr sz="1000">
              <a:latin typeface="Raleway"/>
              <a:ea typeface="Raleway"/>
              <a:cs typeface="Raleway"/>
              <a:sym typeface="Raleway"/>
            </a:endParaRPr>
          </a:p>
        </p:txBody>
      </p:sp>
      <p:sp>
        <p:nvSpPr>
          <p:cNvPr id="335" name="Google Shape;335;p26"/>
          <p:cNvSpPr txBox="1"/>
          <p:nvPr/>
        </p:nvSpPr>
        <p:spPr>
          <a:xfrm>
            <a:off x="1677381" y="2514113"/>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First talks	</a:t>
            </a:r>
            <a:endParaRPr sz="1000">
              <a:latin typeface="Raleway"/>
              <a:ea typeface="Raleway"/>
              <a:cs typeface="Raleway"/>
              <a:sym typeface="Raleway"/>
            </a:endParaRPr>
          </a:p>
        </p:txBody>
      </p:sp>
      <p:sp>
        <p:nvSpPr>
          <p:cNvPr id="336" name="Google Shape;336;p26"/>
          <p:cNvSpPr txBox="1"/>
          <p:nvPr/>
        </p:nvSpPr>
        <p:spPr>
          <a:xfrm>
            <a:off x="1677381" y="3180669"/>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Research		</a:t>
            </a:r>
            <a:endParaRPr sz="1000">
              <a:latin typeface="Raleway"/>
              <a:ea typeface="Raleway"/>
              <a:cs typeface="Raleway"/>
              <a:sym typeface="Raleway"/>
            </a:endParaRPr>
          </a:p>
        </p:txBody>
      </p:sp>
      <p:sp>
        <p:nvSpPr>
          <p:cNvPr id="337" name="Google Shape;337;p26"/>
          <p:cNvSpPr txBox="1"/>
          <p:nvPr/>
        </p:nvSpPr>
        <p:spPr>
          <a:xfrm>
            <a:off x="1677381" y="3847225"/>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aleway"/>
                <a:ea typeface="Raleway"/>
                <a:cs typeface="Raleway"/>
                <a:sym typeface="Raleway"/>
              </a:rPr>
              <a:t> Participation in ULGs, organising events	</a:t>
            </a:r>
            <a:endParaRPr sz="1000">
              <a:latin typeface="Raleway"/>
              <a:ea typeface="Raleway"/>
              <a:cs typeface="Raleway"/>
              <a:sym typeface="Raleway"/>
            </a:endParaRPr>
          </a:p>
        </p:txBody>
      </p:sp>
      <p:sp>
        <p:nvSpPr>
          <p:cNvPr id="338" name="Google Shape;338;p26"/>
          <p:cNvSpPr txBox="1"/>
          <p:nvPr/>
        </p:nvSpPr>
        <p:spPr>
          <a:xfrm>
            <a:off x="528378" y="1847564"/>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Private</a:t>
            </a:r>
            <a:endParaRPr sz="1200">
              <a:solidFill>
                <a:srgbClr val="FFFFFF"/>
              </a:solidFill>
              <a:latin typeface="Raleway Thin"/>
              <a:ea typeface="Raleway Thin"/>
              <a:cs typeface="Raleway Thin"/>
              <a:sym typeface="Raleway Thin"/>
            </a:endParaRPr>
          </a:p>
        </p:txBody>
      </p:sp>
      <p:sp>
        <p:nvSpPr>
          <p:cNvPr id="339" name="Google Shape;339;p26"/>
          <p:cNvSpPr txBox="1"/>
          <p:nvPr/>
        </p:nvSpPr>
        <p:spPr>
          <a:xfrm>
            <a:off x="515175" y="2514126"/>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Knowledge institutions</a:t>
            </a:r>
            <a:endParaRPr sz="1200">
              <a:solidFill>
                <a:srgbClr val="FFFFFF"/>
              </a:solidFill>
              <a:latin typeface="Raleway Thin"/>
              <a:ea typeface="Raleway Thin"/>
              <a:cs typeface="Raleway Thin"/>
              <a:sym typeface="Raleway Thin"/>
            </a:endParaRPr>
          </a:p>
        </p:txBody>
      </p:sp>
      <p:sp>
        <p:nvSpPr>
          <p:cNvPr id="340" name="Google Shape;340;p26"/>
          <p:cNvSpPr txBox="1"/>
          <p:nvPr/>
        </p:nvSpPr>
        <p:spPr>
          <a:xfrm>
            <a:off x="515175" y="3180687"/>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Social organizations</a:t>
            </a:r>
            <a:endParaRPr sz="1200">
              <a:solidFill>
                <a:srgbClr val="FFFFFF"/>
              </a:solidFill>
              <a:latin typeface="Raleway Thin"/>
              <a:ea typeface="Raleway Thin"/>
              <a:cs typeface="Raleway Thin"/>
              <a:sym typeface="Raleway Thin"/>
            </a:endParaRPr>
          </a:p>
        </p:txBody>
      </p:sp>
      <p:sp>
        <p:nvSpPr>
          <p:cNvPr id="341" name="Google Shape;341;p26"/>
          <p:cNvSpPr txBox="1"/>
          <p:nvPr/>
        </p:nvSpPr>
        <p:spPr>
          <a:xfrm>
            <a:off x="515175" y="3847227"/>
            <a:ext cx="1149000" cy="6375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commoners/civic/</a:t>
            </a:r>
            <a:endParaRPr sz="1200">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innovators</a:t>
            </a:r>
            <a:endParaRPr sz="1200">
              <a:solidFill>
                <a:srgbClr val="FFFFFF"/>
              </a:solidFill>
              <a:latin typeface="Raleway Thin"/>
              <a:ea typeface="Raleway Thin"/>
              <a:cs typeface="Raleway Thin"/>
              <a:sym typeface="Raleway Thin"/>
            </a:endParaRPr>
          </a:p>
        </p:txBody>
      </p:sp>
      <p:sp>
        <p:nvSpPr>
          <p:cNvPr id="342" name="Google Shape;342;p26"/>
          <p:cNvSpPr txBox="1"/>
          <p:nvPr/>
        </p:nvSpPr>
        <p:spPr>
          <a:xfrm>
            <a:off x="4627731" y="1257213"/>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Research /  codesigning of project with stakeholders / organising ULGs / first drafts of policies / organising workshops</a:t>
            </a:r>
            <a:endParaRPr sz="1000">
              <a:latin typeface="Raleway"/>
              <a:ea typeface="Raleway"/>
              <a:cs typeface="Raleway"/>
              <a:sym typeface="Raleway"/>
            </a:endParaRPr>
          </a:p>
        </p:txBody>
      </p:sp>
      <p:sp>
        <p:nvSpPr>
          <p:cNvPr id="343" name="Google Shape;343;p26"/>
          <p:cNvSpPr txBox="1"/>
          <p:nvPr/>
        </p:nvSpPr>
        <p:spPr>
          <a:xfrm>
            <a:off x="4627731" y="1847569"/>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latin typeface="Raleway"/>
              <a:ea typeface="Raleway"/>
              <a:cs typeface="Raleway"/>
              <a:sym typeface="Raleway"/>
            </a:endParaRPr>
          </a:p>
        </p:txBody>
      </p:sp>
      <p:sp>
        <p:nvSpPr>
          <p:cNvPr id="344" name="Google Shape;344;p26"/>
          <p:cNvSpPr txBox="1"/>
          <p:nvPr/>
        </p:nvSpPr>
        <p:spPr>
          <a:xfrm>
            <a:off x="4627731" y="2514125"/>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Codesigning project</a:t>
            </a:r>
            <a:endParaRPr sz="1000">
              <a:latin typeface="Raleway"/>
              <a:ea typeface="Raleway"/>
              <a:cs typeface="Raleway"/>
              <a:sym typeface="Raleway"/>
            </a:endParaRPr>
          </a:p>
        </p:txBody>
      </p:sp>
      <p:sp>
        <p:nvSpPr>
          <p:cNvPr id="345" name="Google Shape;345;p26"/>
          <p:cNvSpPr txBox="1"/>
          <p:nvPr/>
        </p:nvSpPr>
        <p:spPr>
          <a:xfrm>
            <a:off x="4627731" y="3180682"/>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Research and participation in ULGs and network meetings</a:t>
            </a:r>
            <a:endParaRPr sz="1000">
              <a:latin typeface="Raleway"/>
              <a:ea typeface="Raleway"/>
              <a:cs typeface="Raleway"/>
              <a:sym typeface="Raleway"/>
            </a:endParaRPr>
          </a:p>
        </p:txBody>
      </p:sp>
      <p:sp>
        <p:nvSpPr>
          <p:cNvPr id="346" name="Google Shape;346;p26"/>
          <p:cNvSpPr txBox="1"/>
          <p:nvPr/>
        </p:nvSpPr>
        <p:spPr>
          <a:xfrm>
            <a:off x="4627731" y="3847238"/>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Participation in ULGs, organising events, reviewing policies, </a:t>
            </a:r>
            <a:endParaRPr sz="1000">
              <a:latin typeface="Raleway"/>
              <a:ea typeface="Raleway"/>
              <a:cs typeface="Raleway"/>
              <a:sym typeface="Raleway"/>
            </a:endParaRPr>
          </a:p>
        </p:txBody>
      </p:sp>
      <p:sp>
        <p:nvSpPr>
          <p:cNvPr id="347" name="Google Shape;347;p26"/>
          <p:cNvSpPr txBox="1"/>
          <p:nvPr/>
        </p:nvSpPr>
        <p:spPr>
          <a:xfrm>
            <a:off x="2259975" y="4551138"/>
            <a:ext cx="1750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4 - 8 Months</a:t>
            </a:r>
            <a:endParaRPr b="1" sz="1100">
              <a:latin typeface="Raleway"/>
              <a:ea typeface="Raleway"/>
              <a:cs typeface="Raleway"/>
              <a:sym typeface="Raleway"/>
            </a:endParaRPr>
          </a:p>
        </p:txBody>
      </p:sp>
      <p:sp>
        <p:nvSpPr>
          <p:cNvPr id="348" name="Google Shape;348;p26"/>
          <p:cNvSpPr txBox="1"/>
          <p:nvPr/>
        </p:nvSpPr>
        <p:spPr>
          <a:xfrm>
            <a:off x="5210325" y="4551138"/>
            <a:ext cx="1750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9 - 12</a:t>
            </a:r>
            <a:r>
              <a:rPr b="1" lang="en" sz="1100">
                <a:latin typeface="Raleway"/>
                <a:ea typeface="Raleway"/>
                <a:cs typeface="Raleway"/>
                <a:sym typeface="Raleway"/>
              </a:rPr>
              <a:t> Months</a:t>
            </a:r>
            <a:endParaRPr b="1" sz="1100">
              <a:latin typeface="Raleway"/>
              <a:ea typeface="Raleway"/>
              <a:cs typeface="Raleway"/>
              <a:sym typeface="Raleway"/>
            </a:endParaRPr>
          </a:p>
        </p:txBody>
      </p:sp>
      <p:cxnSp>
        <p:nvCxnSpPr>
          <p:cNvPr id="349" name="Google Shape;349;p26"/>
          <p:cNvCxnSpPr/>
          <p:nvPr/>
        </p:nvCxnSpPr>
        <p:spPr>
          <a:xfrm>
            <a:off x="7679175" y="1220675"/>
            <a:ext cx="0" cy="3251400"/>
          </a:xfrm>
          <a:prstGeom prst="straightConnector1">
            <a:avLst/>
          </a:prstGeom>
          <a:noFill/>
          <a:ln cap="flat" cmpd="sng" w="9525">
            <a:solidFill>
              <a:schemeClr val="dk2"/>
            </a:solidFill>
            <a:prstDash val="dash"/>
            <a:round/>
            <a:headEnd len="med" w="med" type="none"/>
            <a:tailEnd len="med" w="med" type="none"/>
          </a:ln>
        </p:spPr>
      </p:cxnSp>
      <p:sp>
        <p:nvSpPr>
          <p:cNvPr id="350" name="Google Shape;350;p26"/>
          <p:cNvSpPr txBox="1"/>
          <p:nvPr/>
        </p:nvSpPr>
        <p:spPr>
          <a:xfrm>
            <a:off x="7790150" y="1181025"/>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51" name="Google Shape;351;p26"/>
          <p:cNvSpPr txBox="1"/>
          <p:nvPr/>
        </p:nvSpPr>
        <p:spPr>
          <a:xfrm>
            <a:off x="7790150" y="1847581"/>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52" name="Google Shape;352;p26"/>
          <p:cNvSpPr txBox="1"/>
          <p:nvPr/>
        </p:nvSpPr>
        <p:spPr>
          <a:xfrm>
            <a:off x="7790150" y="2514138"/>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53" name="Google Shape;353;p26"/>
          <p:cNvSpPr txBox="1"/>
          <p:nvPr/>
        </p:nvSpPr>
        <p:spPr>
          <a:xfrm>
            <a:off x="7790150" y="3180694"/>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54" name="Google Shape;354;p26"/>
          <p:cNvSpPr txBox="1"/>
          <p:nvPr/>
        </p:nvSpPr>
        <p:spPr>
          <a:xfrm>
            <a:off x="7790150" y="3847250"/>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55" name="Google Shape;355;p26"/>
          <p:cNvSpPr txBox="1"/>
          <p:nvPr/>
        </p:nvSpPr>
        <p:spPr>
          <a:xfrm>
            <a:off x="7677200" y="4513800"/>
            <a:ext cx="15243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(Use if you have extra phases)</a:t>
            </a:r>
            <a:endParaRPr b="1" sz="1100">
              <a:latin typeface="Raleway"/>
              <a:ea typeface="Raleway"/>
              <a:cs typeface="Raleway"/>
              <a:sym typeface="Raleway"/>
            </a:endParaRPr>
          </a:p>
        </p:txBody>
      </p:sp>
      <p:sp>
        <p:nvSpPr>
          <p:cNvPr id="356" name="Google Shape;356;p26"/>
          <p:cNvSpPr txBox="1"/>
          <p:nvPr/>
        </p:nvSpPr>
        <p:spPr>
          <a:xfrm>
            <a:off x="4403475" y="-2375"/>
            <a:ext cx="42573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In the boxes below, briefly describe the actions done by each stakeholder during this phase, using just a few words.</a:t>
            </a:r>
            <a:endParaRPr b="1" sz="1100">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7"/>
          <p:cNvSpPr txBox="1"/>
          <p:nvPr/>
        </p:nvSpPr>
        <p:spPr>
          <a:xfrm>
            <a:off x="344925" y="187800"/>
            <a:ext cx="76086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a:t>
            </a:r>
            <a:endParaRPr sz="2400">
              <a:latin typeface="Raleway Thin"/>
              <a:ea typeface="Raleway Thin"/>
              <a:cs typeface="Raleway Thin"/>
              <a:sym typeface="Raleway Thin"/>
            </a:endParaRPr>
          </a:p>
        </p:txBody>
      </p:sp>
      <p:sp>
        <p:nvSpPr>
          <p:cNvPr id="362" name="Google Shape;362;p27"/>
          <p:cNvSpPr txBox="1"/>
          <p:nvPr/>
        </p:nvSpPr>
        <p:spPr>
          <a:xfrm>
            <a:off x="494800" y="869400"/>
            <a:ext cx="2291700" cy="6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50" u="sng">
                <a:solidFill>
                  <a:schemeClr val="hlink"/>
                </a:solidFill>
                <a:highlight>
                  <a:srgbClr val="F5F7FA"/>
                </a:highlight>
                <a:latin typeface="Lato"/>
                <a:ea typeface="Lato"/>
                <a:cs typeface="Lato"/>
                <a:sym typeface="Lato"/>
                <a:hlinkClick r:id="rId3"/>
              </a:rPr>
              <a:t>Amsterdam</a:t>
            </a:r>
            <a:r>
              <a:rPr b="1" lang="en" sz="1350">
                <a:solidFill>
                  <a:srgbClr val="48576E"/>
                </a:solidFill>
                <a:highlight>
                  <a:srgbClr val="F5F7FA"/>
                </a:highlight>
                <a:latin typeface="Lato"/>
                <a:ea typeface="Lato"/>
                <a:cs typeface="Lato"/>
                <a:sym typeface="Lato"/>
              </a:rPr>
              <a:t> </a:t>
            </a:r>
            <a:endParaRPr/>
          </a:p>
        </p:txBody>
      </p:sp>
      <p:sp>
        <p:nvSpPr>
          <p:cNvPr id="363" name="Google Shape;363;p27"/>
          <p:cNvSpPr txBox="1"/>
          <p:nvPr/>
        </p:nvSpPr>
        <p:spPr>
          <a:xfrm>
            <a:off x="2288600" y="1510800"/>
            <a:ext cx="2461800" cy="527700"/>
          </a:xfrm>
          <a:prstGeom prst="rect">
            <a:avLst/>
          </a:prstGeom>
          <a:solidFill>
            <a:srgbClr val="FFD9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Co-Gov</a:t>
            </a:r>
            <a:endParaRPr b="1" sz="1800"/>
          </a:p>
        </p:txBody>
      </p:sp>
      <p:sp>
        <p:nvSpPr>
          <p:cNvPr id="364" name="Google Shape;364;p27"/>
          <p:cNvSpPr txBox="1"/>
          <p:nvPr/>
        </p:nvSpPr>
        <p:spPr>
          <a:xfrm>
            <a:off x="2288600" y="2261975"/>
            <a:ext cx="2461800" cy="527700"/>
          </a:xfrm>
          <a:prstGeom prst="rect">
            <a:avLst/>
          </a:prstGeom>
          <a:solidFill>
            <a:srgbClr val="E288C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Enabling State</a:t>
            </a:r>
            <a:endParaRPr b="1" sz="1800"/>
          </a:p>
        </p:txBody>
      </p:sp>
      <p:sp>
        <p:nvSpPr>
          <p:cNvPr id="365" name="Google Shape;365;p27"/>
          <p:cNvSpPr txBox="1"/>
          <p:nvPr/>
        </p:nvSpPr>
        <p:spPr>
          <a:xfrm>
            <a:off x="2288600" y="2924475"/>
            <a:ext cx="2461800" cy="527700"/>
          </a:xfrm>
          <a:prstGeom prst="rect">
            <a:avLst/>
          </a:prstGeom>
          <a:solidFill>
            <a:srgbClr val="6AA84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Soc&amp;Econ Pooling</a:t>
            </a:r>
            <a:endParaRPr b="1" sz="1800"/>
          </a:p>
        </p:txBody>
      </p:sp>
      <p:sp>
        <p:nvSpPr>
          <p:cNvPr id="366" name="Google Shape;366;p27"/>
          <p:cNvSpPr txBox="1"/>
          <p:nvPr/>
        </p:nvSpPr>
        <p:spPr>
          <a:xfrm>
            <a:off x="2288600" y="3557350"/>
            <a:ext cx="2461800" cy="5277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Experimentalism</a:t>
            </a:r>
            <a:endParaRPr b="1" sz="1800"/>
          </a:p>
        </p:txBody>
      </p:sp>
      <p:sp>
        <p:nvSpPr>
          <p:cNvPr id="367" name="Google Shape;367;p27"/>
          <p:cNvSpPr txBox="1"/>
          <p:nvPr/>
        </p:nvSpPr>
        <p:spPr>
          <a:xfrm>
            <a:off x="2288600" y="4190225"/>
            <a:ext cx="2461800" cy="5277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Tech Justice</a:t>
            </a:r>
            <a:endParaRPr b="1" sz="1800"/>
          </a:p>
        </p:txBody>
      </p:sp>
      <p:graphicFrame>
        <p:nvGraphicFramePr>
          <p:cNvPr id="368" name="Google Shape;368;p27"/>
          <p:cNvGraphicFramePr/>
          <p:nvPr/>
        </p:nvGraphicFramePr>
        <p:xfrm>
          <a:off x="5015225" y="869375"/>
          <a:ext cx="3000000" cy="3000000"/>
        </p:xfrm>
        <a:graphic>
          <a:graphicData uri="http://schemas.openxmlformats.org/drawingml/2006/table">
            <a:tbl>
              <a:tblPr>
                <a:noFill/>
                <a:tableStyleId>{52400243-99F8-4E25-A793-4B285185465F}</a:tableStyleId>
              </a:tblPr>
              <a:tblGrid>
                <a:gridCol w="997250"/>
                <a:gridCol w="997250"/>
                <a:gridCol w="997250"/>
              </a:tblGrid>
              <a:tr h="641425">
                <a:tc>
                  <a:txBody>
                    <a:bodyPr/>
                    <a:lstStyle/>
                    <a:p>
                      <a:pPr indent="0" lvl="0" marL="0" rtl="0" algn="l">
                        <a:spcBef>
                          <a:spcPts val="0"/>
                        </a:spcBef>
                        <a:spcAft>
                          <a:spcPts val="0"/>
                        </a:spcAft>
                        <a:buNone/>
                      </a:pPr>
                      <a:r>
                        <a:rPr lang="en" sz="1000"/>
                        <a:t>weak</a:t>
                      </a:r>
                      <a:endParaRPr sz="1000"/>
                    </a:p>
                  </a:txBody>
                  <a:tcPr marT="91425" marB="91425" marR="91425" marL="91425"/>
                </a:tc>
                <a:tc>
                  <a:txBody>
                    <a:bodyPr/>
                    <a:lstStyle/>
                    <a:p>
                      <a:pPr indent="0" lvl="0" marL="0" rtl="0" algn="l">
                        <a:spcBef>
                          <a:spcPts val="0"/>
                        </a:spcBef>
                        <a:spcAft>
                          <a:spcPts val="0"/>
                        </a:spcAft>
                        <a:buNone/>
                      </a:pPr>
                      <a:r>
                        <a:rPr lang="en" sz="1000"/>
                        <a:t>Moderate</a:t>
                      </a:r>
                      <a:endParaRPr sz="1000"/>
                    </a:p>
                  </a:txBody>
                  <a:tcPr marT="91425" marB="91425" marR="91425" marL="91425"/>
                </a:tc>
                <a:tc>
                  <a:txBody>
                    <a:bodyPr/>
                    <a:lstStyle/>
                    <a:p>
                      <a:pPr indent="0" lvl="0" marL="0" rtl="0" algn="l">
                        <a:spcBef>
                          <a:spcPts val="0"/>
                        </a:spcBef>
                        <a:spcAft>
                          <a:spcPts val="0"/>
                        </a:spcAft>
                        <a:buNone/>
                      </a:pPr>
                      <a:r>
                        <a:rPr lang="en" sz="1000"/>
                        <a:t>Strong</a:t>
                      </a:r>
                      <a:endParaRPr sz="1000"/>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r>
              <a:tr h="6414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8"/>
          <p:cNvSpPr txBox="1"/>
          <p:nvPr/>
        </p:nvSpPr>
        <p:spPr>
          <a:xfrm>
            <a:off x="74900" y="-43275"/>
            <a:ext cx="7608600" cy="68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latin typeface="Raleway Thin"/>
                <a:ea typeface="Raleway Thin"/>
                <a:cs typeface="Raleway Thin"/>
                <a:sym typeface="Raleway Thin"/>
              </a:rPr>
              <a:t>Transfer Journey Mapping</a:t>
            </a:r>
            <a:endParaRPr sz="2400">
              <a:latin typeface="Raleway Thin"/>
              <a:ea typeface="Raleway Thin"/>
              <a:cs typeface="Raleway Thin"/>
              <a:sym typeface="Raleway Thin"/>
            </a:endParaRPr>
          </a:p>
          <a:p>
            <a:pPr indent="0" lvl="0" marL="0" rtl="0" algn="l">
              <a:lnSpc>
                <a:spcPct val="115000"/>
              </a:lnSpc>
              <a:spcBef>
                <a:spcPts val="0"/>
              </a:spcBef>
              <a:spcAft>
                <a:spcPts val="0"/>
              </a:spcAft>
              <a:buNone/>
            </a:pPr>
            <a:r>
              <a:rPr b="1" lang="en" sz="1800">
                <a:latin typeface="Raleway"/>
                <a:ea typeface="Raleway"/>
                <a:cs typeface="Raleway"/>
                <a:sym typeface="Raleway"/>
              </a:rPr>
              <a:t>Learning Period and Training to Sharing (13-24 Months)</a:t>
            </a:r>
            <a:endParaRPr b="1" sz="1800">
              <a:latin typeface="Raleway"/>
              <a:ea typeface="Raleway"/>
              <a:cs typeface="Raleway"/>
              <a:sym typeface="Raleway"/>
            </a:endParaRPr>
          </a:p>
        </p:txBody>
      </p:sp>
      <p:sp>
        <p:nvSpPr>
          <p:cNvPr id="374" name="Google Shape;374;p28"/>
          <p:cNvSpPr txBox="1"/>
          <p:nvPr/>
        </p:nvSpPr>
        <p:spPr>
          <a:xfrm rot="-5400000">
            <a:off x="-1384750" y="2640584"/>
            <a:ext cx="33039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Stakeholders</a:t>
            </a:r>
            <a:endParaRPr>
              <a:solidFill>
                <a:srgbClr val="FFFFFF"/>
              </a:solidFill>
              <a:latin typeface="Raleway Thin"/>
              <a:ea typeface="Raleway Thin"/>
              <a:cs typeface="Raleway Thin"/>
              <a:sym typeface="Raleway Thin"/>
            </a:endParaRPr>
          </a:p>
        </p:txBody>
      </p:sp>
      <p:sp>
        <p:nvSpPr>
          <p:cNvPr id="375" name="Google Shape;375;p28"/>
          <p:cNvSpPr txBox="1"/>
          <p:nvPr/>
        </p:nvSpPr>
        <p:spPr>
          <a:xfrm>
            <a:off x="528227" y="1181025"/>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Public</a:t>
            </a:r>
            <a:endParaRPr sz="1200">
              <a:solidFill>
                <a:srgbClr val="FFFFFF"/>
              </a:solidFill>
              <a:latin typeface="Raleway Thin"/>
              <a:ea typeface="Raleway Thin"/>
              <a:cs typeface="Raleway Thin"/>
              <a:sym typeface="Raleway Thin"/>
            </a:endParaRPr>
          </a:p>
        </p:txBody>
      </p:sp>
      <p:sp>
        <p:nvSpPr>
          <p:cNvPr id="376" name="Google Shape;376;p28"/>
          <p:cNvSpPr txBox="1"/>
          <p:nvPr/>
        </p:nvSpPr>
        <p:spPr>
          <a:xfrm>
            <a:off x="74900" y="755425"/>
            <a:ext cx="90135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Phases/Time (13-24 Months)</a:t>
            </a:r>
            <a:endParaRPr>
              <a:solidFill>
                <a:srgbClr val="FFFFFF"/>
              </a:solidFill>
              <a:latin typeface="Raleway Thin"/>
              <a:ea typeface="Raleway Thin"/>
              <a:cs typeface="Raleway Thin"/>
              <a:sym typeface="Raleway Thin"/>
            </a:endParaRPr>
          </a:p>
        </p:txBody>
      </p:sp>
      <p:sp>
        <p:nvSpPr>
          <p:cNvPr id="377" name="Google Shape;377;p28"/>
          <p:cNvSpPr txBox="1"/>
          <p:nvPr/>
        </p:nvSpPr>
        <p:spPr>
          <a:xfrm>
            <a:off x="1677381" y="1181000"/>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aleway"/>
                <a:ea typeface="Raleway"/>
                <a:cs typeface="Raleway"/>
                <a:sym typeface="Raleway"/>
              </a:rPr>
              <a:t>Research /  organising ULGs / codesigning possible policies / organising workshops</a:t>
            </a:r>
            <a:r>
              <a:rPr lang="en" sz="1000">
                <a:latin typeface="Raleway"/>
                <a:ea typeface="Raleway"/>
                <a:cs typeface="Raleway"/>
                <a:sym typeface="Raleway"/>
              </a:rPr>
              <a:t> / organising whole commons catalog</a:t>
            </a:r>
            <a:endParaRPr sz="1000">
              <a:latin typeface="Raleway"/>
              <a:ea typeface="Raleway"/>
              <a:cs typeface="Raleway"/>
              <a:sym typeface="Raleway"/>
            </a:endParaRPr>
          </a:p>
        </p:txBody>
      </p:sp>
      <p:sp>
        <p:nvSpPr>
          <p:cNvPr id="378" name="Google Shape;378;p28"/>
          <p:cNvSpPr txBox="1"/>
          <p:nvPr/>
        </p:nvSpPr>
        <p:spPr>
          <a:xfrm>
            <a:off x="1677381" y="1847556"/>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Talks and events with several funds and banks and financial institutions on ‘financing commons’</a:t>
            </a:r>
            <a:endParaRPr sz="1000">
              <a:latin typeface="Raleway"/>
              <a:ea typeface="Raleway"/>
              <a:cs typeface="Raleway"/>
              <a:sym typeface="Raleway"/>
            </a:endParaRPr>
          </a:p>
        </p:txBody>
      </p:sp>
      <p:sp>
        <p:nvSpPr>
          <p:cNvPr id="379" name="Google Shape;379;p28"/>
          <p:cNvSpPr txBox="1"/>
          <p:nvPr/>
        </p:nvSpPr>
        <p:spPr>
          <a:xfrm>
            <a:off x="1677381" y="2514113"/>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Participation in events and ULGs		</a:t>
            </a:r>
            <a:r>
              <a:rPr lang="en" sz="1000">
                <a:latin typeface="Raleway"/>
                <a:ea typeface="Raleway"/>
                <a:cs typeface="Raleway"/>
                <a:sym typeface="Raleway"/>
              </a:rPr>
              <a:t> </a:t>
            </a:r>
            <a:endParaRPr sz="1000">
              <a:latin typeface="Raleway"/>
              <a:ea typeface="Raleway"/>
              <a:cs typeface="Raleway"/>
              <a:sym typeface="Raleway"/>
            </a:endParaRPr>
          </a:p>
        </p:txBody>
      </p:sp>
      <p:sp>
        <p:nvSpPr>
          <p:cNvPr id="380" name="Google Shape;380;p28"/>
          <p:cNvSpPr txBox="1"/>
          <p:nvPr/>
        </p:nvSpPr>
        <p:spPr>
          <a:xfrm>
            <a:off x="1677381" y="3180669"/>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Research and participation in ULGs and network meetings</a:t>
            </a:r>
            <a:endParaRPr sz="1000">
              <a:solidFill>
                <a:schemeClr val="dk1"/>
              </a:solidFill>
              <a:latin typeface="Raleway"/>
              <a:ea typeface="Raleway"/>
              <a:cs typeface="Raleway"/>
              <a:sym typeface="Raleway"/>
            </a:endParaRPr>
          </a:p>
          <a:p>
            <a:pPr indent="0" lvl="0" marL="0" rtl="0" algn="ctr">
              <a:spcBef>
                <a:spcPts val="0"/>
              </a:spcBef>
              <a:spcAft>
                <a:spcPts val="0"/>
              </a:spcAft>
              <a:buNone/>
            </a:pPr>
            <a:r>
              <a:t/>
            </a:r>
            <a:endParaRPr sz="1000">
              <a:latin typeface="Raleway"/>
              <a:ea typeface="Raleway"/>
              <a:cs typeface="Raleway"/>
              <a:sym typeface="Raleway"/>
            </a:endParaRPr>
          </a:p>
        </p:txBody>
      </p:sp>
      <p:sp>
        <p:nvSpPr>
          <p:cNvPr id="381" name="Google Shape;381;p28"/>
          <p:cNvSpPr txBox="1"/>
          <p:nvPr/>
        </p:nvSpPr>
        <p:spPr>
          <a:xfrm>
            <a:off x="1677381" y="3847225"/>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Participation in ULGs, organising events, reviewing policies, </a:t>
            </a:r>
            <a:endParaRPr sz="1000">
              <a:solidFill>
                <a:schemeClr val="dk1"/>
              </a:solidFill>
              <a:latin typeface="Raleway"/>
              <a:ea typeface="Raleway"/>
              <a:cs typeface="Raleway"/>
              <a:sym typeface="Raleway"/>
            </a:endParaRPr>
          </a:p>
          <a:p>
            <a:pPr indent="0" lvl="0" marL="0" rtl="0" algn="ctr">
              <a:spcBef>
                <a:spcPts val="0"/>
              </a:spcBef>
              <a:spcAft>
                <a:spcPts val="0"/>
              </a:spcAft>
              <a:buNone/>
            </a:pPr>
            <a:r>
              <a:rPr lang="en" sz="1000">
                <a:latin typeface="Raleway"/>
                <a:ea typeface="Raleway"/>
                <a:cs typeface="Raleway"/>
                <a:sym typeface="Raleway"/>
              </a:rPr>
              <a:t> </a:t>
            </a:r>
            <a:endParaRPr sz="1000">
              <a:latin typeface="Raleway"/>
              <a:ea typeface="Raleway"/>
              <a:cs typeface="Raleway"/>
              <a:sym typeface="Raleway"/>
            </a:endParaRPr>
          </a:p>
        </p:txBody>
      </p:sp>
      <p:sp>
        <p:nvSpPr>
          <p:cNvPr id="382" name="Google Shape;382;p28"/>
          <p:cNvSpPr txBox="1"/>
          <p:nvPr/>
        </p:nvSpPr>
        <p:spPr>
          <a:xfrm>
            <a:off x="528377" y="1847564"/>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Private</a:t>
            </a:r>
            <a:endParaRPr sz="1200">
              <a:solidFill>
                <a:srgbClr val="FFFFFF"/>
              </a:solidFill>
              <a:latin typeface="Raleway Thin"/>
              <a:ea typeface="Raleway Thin"/>
              <a:cs typeface="Raleway Thin"/>
              <a:sym typeface="Raleway Thin"/>
            </a:endParaRPr>
          </a:p>
        </p:txBody>
      </p:sp>
      <p:sp>
        <p:nvSpPr>
          <p:cNvPr id="383" name="Google Shape;383;p28"/>
          <p:cNvSpPr txBox="1"/>
          <p:nvPr/>
        </p:nvSpPr>
        <p:spPr>
          <a:xfrm>
            <a:off x="515175" y="2514125"/>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Knowledge institutions</a:t>
            </a:r>
            <a:endParaRPr sz="1200">
              <a:solidFill>
                <a:srgbClr val="FFFFFF"/>
              </a:solidFill>
              <a:latin typeface="Raleway Thin"/>
              <a:ea typeface="Raleway Thin"/>
              <a:cs typeface="Raleway Thin"/>
              <a:sym typeface="Raleway Thin"/>
            </a:endParaRPr>
          </a:p>
        </p:txBody>
      </p:sp>
      <p:sp>
        <p:nvSpPr>
          <p:cNvPr id="384" name="Google Shape;384;p28"/>
          <p:cNvSpPr txBox="1"/>
          <p:nvPr/>
        </p:nvSpPr>
        <p:spPr>
          <a:xfrm>
            <a:off x="515175" y="3180686"/>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Social organizations</a:t>
            </a:r>
            <a:endParaRPr sz="1200">
              <a:solidFill>
                <a:srgbClr val="FFFFFF"/>
              </a:solidFill>
              <a:latin typeface="Raleway Thin"/>
              <a:ea typeface="Raleway Thin"/>
              <a:cs typeface="Raleway Thin"/>
              <a:sym typeface="Raleway Thin"/>
            </a:endParaRPr>
          </a:p>
        </p:txBody>
      </p:sp>
      <p:sp>
        <p:nvSpPr>
          <p:cNvPr id="385" name="Google Shape;385;p28"/>
          <p:cNvSpPr txBox="1"/>
          <p:nvPr/>
        </p:nvSpPr>
        <p:spPr>
          <a:xfrm>
            <a:off x="515175" y="3847225"/>
            <a:ext cx="1149000" cy="6375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commoners/civic/</a:t>
            </a:r>
            <a:endParaRPr sz="1200">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innovators</a:t>
            </a:r>
            <a:endParaRPr sz="1200">
              <a:solidFill>
                <a:srgbClr val="FFFFFF"/>
              </a:solidFill>
              <a:latin typeface="Raleway Thin"/>
              <a:ea typeface="Raleway Thin"/>
              <a:cs typeface="Raleway Thin"/>
              <a:sym typeface="Raleway Thin"/>
            </a:endParaRPr>
          </a:p>
        </p:txBody>
      </p:sp>
      <p:cxnSp>
        <p:nvCxnSpPr>
          <p:cNvPr id="386" name="Google Shape;386;p28"/>
          <p:cNvCxnSpPr/>
          <p:nvPr/>
        </p:nvCxnSpPr>
        <p:spPr>
          <a:xfrm>
            <a:off x="7679175" y="1220675"/>
            <a:ext cx="0" cy="3251400"/>
          </a:xfrm>
          <a:prstGeom prst="straightConnector1">
            <a:avLst/>
          </a:prstGeom>
          <a:noFill/>
          <a:ln cap="flat" cmpd="sng" w="9525">
            <a:solidFill>
              <a:schemeClr val="dk2"/>
            </a:solidFill>
            <a:prstDash val="dash"/>
            <a:round/>
            <a:headEnd len="med" w="med" type="none"/>
            <a:tailEnd len="med" w="med" type="none"/>
          </a:ln>
        </p:spPr>
      </p:cxnSp>
      <p:sp>
        <p:nvSpPr>
          <p:cNvPr id="387" name="Google Shape;387;p28"/>
          <p:cNvSpPr txBox="1"/>
          <p:nvPr/>
        </p:nvSpPr>
        <p:spPr>
          <a:xfrm>
            <a:off x="7790150" y="1181025"/>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88" name="Google Shape;388;p28"/>
          <p:cNvSpPr txBox="1"/>
          <p:nvPr/>
        </p:nvSpPr>
        <p:spPr>
          <a:xfrm>
            <a:off x="7790150" y="1847581"/>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89" name="Google Shape;389;p28"/>
          <p:cNvSpPr txBox="1"/>
          <p:nvPr/>
        </p:nvSpPr>
        <p:spPr>
          <a:xfrm>
            <a:off x="7790150" y="2514138"/>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90" name="Google Shape;390;p28"/>
          <p:cNvSpPr txBox="1"/>
          <p:nvPr/>
        </p:nvSpPr>
        <p:spPr>
          <a:xfrm>
            <a:off x="7790150" y="3180694"/>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91" name="Google Shape;391;p28"/>
          <p:cNvSpPr txBox="1"/>
          <p:nvPr/>
        </p:nvSpPr>
        <p:spPr>
          <a:xfrm>
            <a:off x="7790150" y="3847250"/>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392" name="Google Shape;392;p28"/>
          <p:cNvSpPr txBox="1"/>
          <p:nvPr/>
        </p:nvSpPr>
        <p:spPr>
          <a:xfrm>
            <a:off x="7677200" y="4513800"/>
            <a:ext cx="15243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(Use if you have extra phases)</a:t>
            </a:r>
            <a:endParaRPr b="1" sz="1100">
              <a:latin typeface="Raleway"/>
              <a:ea typeface="Raleway"/>
              <a:cs typeface="Raleway"/>
              <a:sym typeface="Raleway"/>
            </a:endParaRPr>
          </a:p>
        </p:txBody>
      </p:sp>
      <p:sp>
        <p:nvSpPr>
          <p:cNvPr id="393" name="Google Shape;393;p28"/>
          <p:cNvSpPr txBox="1"/>
          <p:nvPr/>
        </p:nvSpPr>
        <p:spPr>
          <a:xfrm>
            <a:off x="4860675" y="-78575"/>
            <a:ext cx="42573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In the boxes </a:t>
            </a:r>
            <a:r>
              <a:rPr b="1" lang="en" sz="1100">
                <a:solidFill>
                  <a:schemeClr val="dk1"/>
                </a:solidFill>
                <a:highlight>
                  <a:srgbClr val="FFFFFF"/>
                </a:highlight>
                <a:latin typeface="Raleway"/>
                <a:ea typeface="Raleway"/>
                <a:cs typeface="Raleway"/>
                <a:sym typeface="Raleway"/>
              </a:rPr>
              <a:t>below</a:t>
            </a:r>
            <a:r>
              <a:rPr b="1" lang="en" sz="1100">
                <a:solidFill>
                  <a:schemeClr val="dk1"/>
                </a:solidFill>
                <a:highlight>
                  <a:srgbClr val="FFFFFF"/>
                </a:highlight>
                <a:latin typeface="Raleway"/>
                <a:ea typeface="Raleway"/>
                <a:cs typeface="Raleway"/>
                <a:sym typeface="Raleway"/>
              </a:rPr>
              <a:t>, briefly describe the actions done by each stakeholder during this phase, using just a few words.</a:t>
            </a:r>
            <a:endParaRPr b="1" sz="1100">
              <a:latin typeface="Raleway"/>
              <a:ea typeface="Raleway"/>
              <a:cs typeface="Raleway"/>
              <a:sym typeface="Raleway"/>
            </a:endParaRPr>
          </a:p>
        </p:txBody>
      </p:sp>
      <p:sp>
        <p:nvSpPr>
          <p:cNvPr id="394" name="Google Shape;394;p28"/>
          <p:cNvSpPr txBox="1"/>
          <p:nvPr/>
        </p:nvSpPr>
        <p:spPr>
          <a:xfrm>
            <a:off x="4678281" y="1176663"/>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aleway"/>
                <a:ea typeface="Raleway"/>
                <a:cs typeface="Raleway"/>
                <a:sym typeface="Raleway"/>
              </a:rPr>
              <a:t>Communication about project</a:t>
            </a:r>
            <a:r>
              <a:rPr lang="en" sz="1000">
                <a:solidFill>
                  <a:schemeClr val="dk1"/>
                </a:solidFill>
                <a:latin typeface="Raleway"/>
                <a:ea typeface="Raleway"/>
                <a:cs typeface="Raleway"/>
                <a:sym typeface="Raleway"/>
              </a:rPr>
              <a:t> /  organising ULGs / codesigning possible policies / organising workshops / publishing whole commons catalog</a:t>
            </a:r>
            <a:r>
              <a:rPr lang="en" sz="1000">
                <a:latin typeface="Raleway"/>
                <a:ea typeface="Raleway"/>
                <a:cs typeface="Raleway"/>
                <a:sym typeface="Raleway"/>
              </a:rPr>
              <a:t> </a:t>
            </a:r>
            <a:endParaRPr sz="1000">
              <a:latin typeface="Raleway"/>
              <a:ea typeface="Raleway"/>
              <a:cs typeface="Raleway"/>
              <a:sym typeface="Raleway"/>
            </a:endParaRPr>
          </a:p>
        </p:txBody>
      </p:sp>
      <p:sp>
        <p:nvSpPr>
          <p:cNvPr id="395" name="Google Shape;395;p28"/>
          <p:cNvSpPr txBox="1"/>
          <p:nvPr/>
        </p:nvSpPr>
        <p:spPr>
          <a:xfrm>
            <a:off x="4678281" y="1843219"/>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Talks with EIB</a:t>
            </a:r>
            <a:endParaRPr sz="1000">
              <a:latin typeface="Raleway"/>
              <a:ea typeface="Raleway"/>
              <a:cs typeface="Raleway"/>
              <a:sym typeface="Raleway"/>
            </a:endParaRPr>
          </a:p>
        </p:txBody>
      </p:sp>
      <p:sp>
        <p:nvSpPr>
          <p:cNvPr id="396" name="Google Shape;396;p28"/>
          <p:cNvSpPr txBox="1"/>
          <p:nvPr/>
        </p:nvSpPr>
        <p:spPr>
          <a:xfrm>
            <a:off x="4678281" y="2509775"/>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Participation in events and ULGs, organising own events on commons</a:t>
            </a:r>
            <a:endParaRPr sz="1000">
              <a:latin typeface="Raleway"/>
              <a:ea typeface="Raleway"/>
              <a:cs typeface="Raleway"/>
              <a:sym typeface="Raleway"/>
            </a:endParaRPr>
          </a:p>
        </p:txBody>
      </p:sp>
      <p:sp>
        <p:nvSpPr>
          <p:cNvPr id="397" name="Google Shape;397;p28"/>
          <p:cNvSpPr txBox="1"/>
          <p:nvPr/>
        </p:nvSpPr>
        <p:spPr>
          <a:xfrm>
            <a:off x="4678281" y="3176332"/>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Research and participation in ULGs and network meetings</a:t>
            </a:r>
            <a:endParaRPr sz="1000">
              <a:solidFill>
                <a:schemeClr val="dk1"/>
              </a:solidFill>
              <a:latin typeface="Raleway"/>
              <a:ea typeface="Raleway"/>
              <a:cs typeface="Raleway"/>
              <a:sym typeface="Raleway"/>
            </a:endParaRPr>
          </a:p>
          <a:p>
            <a:pPr indent="0" lvl="0" marL="0" rtl="0" algn="ctr">
              <a:spcBef>
                <a:spcPts val="0"/>
              </a:spcBef>
              <a:spcAft>
                <a:spcPts val="0"/>
              </a:spcAft>
              <a:buNone/>
            </a:pPr>
            <a:r>
              <a:t/>
            </a:r>
            <a:endParaRPr sz="1000">
              <a:latin typeface="Raleway"/>
              <a:ea typeface="Raleway"/>
              <a:cs typeface="Raleway"/>
              <a:sym typeface="Raleway"/>
            </a:endParaRPr>
          </a:p>
        </p:txBody>
      </p:sp>
      <p:sp>
        <p:nvSpPr>
          <p:cNvPr id="398" name="Google Shape;398;p28"/>
          <p:cNvSpPr txBox="1"/>
          <p:nvPr/>
        </p:nvSpPr>
        <p:spPr>
          <a:xfrm>
            <a:off x="4678281" y="3842888"/>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Participation in ULGs, co-organising events, reviewing policies, talks about the legal framework, cooperation amongst commoners</a:t>
            </a:r>
            <a:endParaRPr sz="1000">
              <a:solidFill>
                <a:schemeClr val="dk1"/>
              </a:solidFill>
              <a:latin typeface="Raleway"/>
              <a:ea typeface="Raleway"/>
              <a:cs typeface="Raleway"/>
              <a:sym typeface="Raleway"/>
            </a:endParaRPr>
          </a:p>
          <a:p>
            <a:pPr indent="0" lvl="0" marL="0" rtl="0" algn="ctr">
              <a:spcBef>
                <a:spcPts val="0"/>
              </a:spcBef>
              <a:spcAft>
                <a:spcPts val="0"/>
              </a:spcAft>
              <a:buNone/>
            </a:pPr>
            <a:r>
              <a:t/>
            </a:r>
            <a:endParaRPr sz="1000">
              <a:latin typeface="Raleway"/>
              <a:ea typeface="Raleway"/>
              <a:cs typeface="Raleway"/>
              <a:sym typeface="Raleway"/>
            </a:endParaRPr>
          </a:p>
        </p:txBody>
      </p:sp>
      <p:sp>
        <p:nvSpPr>
          <p:cNvPr id="399" name="Google Shape;399;p28"/>
          <p:cNvSpPr txBox="1"/>
          <p:nvPr/>
        </p:nvSpPr>
        <p:spPr>
          <a:xfrm>
            <a:off x="2259975" y="4551138"/>
            <a:ext cx="1750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13 - 16 Months</a:t>
            </a:r>
            <a:endParaRPr b="1" sz="1100">
              <a:latin typeface="Raleway"/>
              <a:ea typeface="Raleway"/>
              <a:cs typeface="Raleway"/>
              <a:sym typeface="Raleway"/>
            </a:endParaRPr>
          </a:p>
        </p:txBody>
      </p:sp>
      <p:sp>
        <p:nvSpPr>
          <p:cNvPr id="400" name="Google Shape;400;p28"/>
          <p:cNvSpPr txBox="1"/>
          <p:nvPr/>
        </p:nvSpPr>
        <p:spPr>
          <a:xfrm>
            <a:off x="5210325" y="4551138"/>
            <a:ext cx="1750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17 </a:t>
            </a:r>
            <a:r>
              <a:rPr b="1" lang="en" sz="1100">
                <a:latin typeface="Raleway"/>
                <a:ea typeface="Raleway"/>
                <a:cs typeface="Raleway"/>
                <a:sym typeface="Raleway"/>
              </a:rPr>
              <a:t>- 20 Months</a:t>
            </a:r>
            <a:endParaRPr b="1" sz="1100">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9"/>
          <p:cNvSpPr txBox="1"/>
          <p:nvPr/>
        </p:nvSpPr>
        <p:spPr>
          <a:xfrm>
            <a:off x="74900" y="-43275"/>
            <a:ext cx="7608600" cy="68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latin typeface="Raleway Thin"/>
                <a:ea typeface="Raleway Thin"/>
                <a:cs typeface="Raleway Thin"/>
                <a:sym typeface="Raleway Thin"/>
              </a:rPr>
              <a:t>Transfer Journey Mapping</a:t>
            </a:r>
            <a:endParaRPr sz="2400">
              <a:latin typeface="Raleway Thin"/>
              <a:ea typeface="Raleway Thin"/>
              <a:cs typeface="Raleway Thin"/>
              <a:sym typeface="Raleway Thin"/>
            </a:endParaRPr>
          </a:p>
          <a:p>
            <a:pPr indent="0" lvl="0" marL="0" rtl="0" algn="l">
              <a:lnSpc>
                <a:spcPct val="115000"/>
              </a:lnSpc>
              <a:spcBef>
                <a:spcPts val="0"/>
              </a:spcBef>
              <a:spcAft>
                <a:spcPts val="0"/>
              </a:spcAft>
              <a:buNone/>
            </a:pPr>
            <a:r>
              <a:rPr b="1" lang="en" sz="1800">
                <a:latin typeface="Raleway"/>
                <a:ea typeface="Raleway"/>
                <a:cs typeface="Raleway"/>
                <a:sym typeface="Raleway"/>
              </a:rPr>
              <a:t>Learning Period and Training to Sharing (13-24 Months)</a:t>
            </a:r>
            <a:endParaRPr b="1" sz="1800">
              <a:latin typeface="Raleway"/>
              <a:ea typeface="Raleway"/>
              <a:cs typeface="Raleway"/>
              <a:sym typeface="Raleway"/>
            </a:endParaRPr>
          </a:p>
        </p:txBody>
      </p:sp>
      <p:sp>
        <p:nvSpPr>
          <p:cNvPr id="406" name="Google Shape;406;p29"/>
          <p:cNvSpPr txBox="1"/>
          <p:nvPr/>
        </p:nvSpPr>
        <p:spPr>
          <a:xfrm rot="-5400000">
            <a:off x="-1384750" y="2640584"/>
            <a:ext cx="33039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Stakeholders</a:t>
            </a:r>
            <a:endParaRPr>
              <a:solidFill>
                <a:srgbClr val="FFFFFF"/>
              </a:solidFill>
              <a:latin typeface="Raleway Thin"/>
              <a:ea typeface="Raleway Thin"/>
              <a:cs typeface="Raleway Thin"/>
              <a:sym typeface="Raleway Thin"/>
            </a:endParaRPr>
          </a:p>
        </p:txBody>
      </p:sp>
      <p:sp>
        <p:nvSpPr>
          <p:cNvPr id="407" name="Google Shape;407;p29"/>
          <p:cNvSpPr txBox="1"/>
          <p:nvPr/>
        </p:nvSpPr>
        <p:spPr>
          <a:xfrm>
            <a:off x="528227" y="1181025"/>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Public</a:t>
            </a:r>
            <a:endParaRPr sz="1200">
              <a:solidFill>
                <a:srgbClr val="FFFFFF"/>
              </a:solidFill>
              <a:latin typeface="Raleway Thin"/>
              <a:ea typeface="Raleway Thin"/>
              <a:cs typeface="Raleway Thin"/>
              <a:sym typeface="Raleway Thin"/>
            </a:endParaRPr>
          </a:p>
        </p:txBody>
      </p:sp>
      <p:sp>
        <p:nvSpPr>
          <p:cNvPr id="408" name="Google Shape;408;p29"/>
          <p:cNvSpPr txBox="1"/>
          <p:nvPr/>
        </p:nvSpPr>
        <p:spPr>
          <a:xfrm>
            <a:off x="74900" y="755425"/>
            <a:ext cx="90135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Phases/Time (13-24 Months)</a:t>
            </a:r>
            <a:endParaRPr>
              <a:solidFill>
                <a:srgbClr val="FFFFFF"/>
              </a:solidFill>
              <a:latin typeface="Raleway Thin"/>
              <a:ea typeface="Raleway Thin"/>
              <a:cs typeface="Raleway Thin"/>
              <a:sym typeface="Raleway Thin"/>
            </a:endParaRPr>
          </a:p>
        </p:txBody>
      </p:sp>
      <p:sp>
        <p:nvSpPr>
          <p:cNvPr id="409" name="Google Shape;409;p29"/>
          <p:cNvSpPr txBox="1"/>
          <p:nvPr/>
        </p:nvSpPr>
        <p:spPr>
          <a:xfrm>
            <a:off x="1677381" y="1181000"/>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aleway"/>
                <a:ea typeface="Raleway"/>
                <a:cs typeface="Raleway"/>
                <a:sym typeface="Raleway"/>
              </a:rPr>
              <a:t>Communication about project /  organising ULGs / codesigning possible policies / organising workshops / movie on Amsterdam commons/ desseminating results </a:t>
            </a:r>
            <a:endParaRPr sz="1000">
              <a:latin typeface="Raleway"/>
              <a:ea typeface="Raleway"/>
              <a:cs typeface="Raleway"/>
              <a:sym typeface="Raleway"/>
            </a:endParaRPr>
          </a:p>
        </p:txBody>
      </p:sp>
      <p:sp>
        <p:nvSpPr>
          <p:cNvPr id="410" name="Google Shape;410;p29"/>
          <p:cNvSpPr txBox="1"/>
          <p:nvPr/>
        </p:nvSpPr>
        <p:spPr>
          <a:xfrm>
            <a:off x="1677381" y="1847556"/>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Ongoing and new talks with banks and funds</a:t>
            </a:r>
            <a:r>
              <a:rPr lang="en" sz="1000">
                <a:latin typeface="Raleway"/>
                <a:ea typeface="Raleway"/>
                <a:cs typeface="Raleway"/>
                <a:sym typeface="Raleway"/>
              </a:rPr>
              <a:t> </a:t>
            </a:r>
            <a:endParaRPr sz="1000">
              <a:latin typeface="Raleway"/>
              <a:ea typeface="Raleway"/>
              <a:cs typeface="Raleway"/>
              <a:sym typeface="Raleway"/>
            </a:endParaRPr>
          </a:p>
        </p:txBody>
      </p:sp>
      <p:sp>
        <p:nvSpPr>
          <p:cNvPr id="411" name="Google Shape;411;p29"/>
          <p:cNvSpPr txBox="1"/>
          <p:nvPr/>
        </p:nvSpPr>
        <p:spPr>
          <a:xfrm>
            <a:off x="1677381" y="2514113"/>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aleway"/>
                <a:ea typeface="Raleway"/>
                <a:cs typeface="Raleway"/>
                <a:sym typeface="Raleway"/>
              </a:rPr>
              <a:t>Participation in events and ULGs, organising own events</a:t>
            </a:r>
            <a:r>
              <a:rPr lang="en" sz="1000">
                <a:latin typeface="Raleway"/>
                <a:ea typeface="Raleway"/>
                <a:cs typeface="Raleway"/>
                <a:sym typeface="Raleway"/>
              </a:rPr>
              <a:t> </a:t>
            </a:r>
            <a:endParaRPr sz="1000">
              <a:latin typeface="Raleway"/>
              <a:ea typeface="Raleway"/>
              <a:cs typeface="Raleway"/>
              <a:sym typeface="Raleway"/>
            </a:endParaRPr>
          </a:p>
        </p:txBody>
      </p:sp>
      <p:sp>
        <p:nvSpPr>
          <p:cNvPr id="412" name="Google Shape;412;p29"/>
          <p:cNvSpPr txBox="1"/>
          <p:nvPr/>
        </p:nvSpPr>
        <p:spPr>
          <a:xfrm>
            <a:off x="1677381" y="3180669"/>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Dissemination of results</a:t>
            </a:r>
            <a:r>
              <a:rPr lang="en" sz="1000">
                <a:solidFill>
                  <a:schemeClr val="dk1"/>
                </a:solidFill>
                <a:latin typeface="Raleway"/>
                <a:ea typeface="Raleway"/>
                <a:cs typeface="Raleway"/>
                <a:sym typeface="Raleway"/>
              </a:rPr>
              <a:t> and participation in ULGs and network meetings</a:t>
            </a:r>
            <a:endParaRPr sz="1000">
              <a:solidFill>
                <a:schemeClr val="dk1"/>
              </a:solidFill>
              <a:latin typeface="Raleway"/>
              <a:ea typeface="Raleway"/>
              <a:cs typeface="Raleway"/>
              <a:sym typeface="Raleway"/>
            </a:endParaRPr>
          </a:p>
          <a:p>
            <a:pPr indent="0" lvl="0" marL="0" rtl="0" algn="ctr">
              <a:spcBef>
                <a:spcPts val="0"/>
              </a:spcBef>
              <a:spcAft>
                <a:spcPts val="0"/>
              </a:spcAft>
              <a:buNone/>
            </a:pPr>
            <a:r>
              <a:t/>
            </a:r>
            <a:endParaRPr sz="1000">
              <a:latin typeface="Raleway"/>
              <a:ea typeface="Raleway"/>
              <a:cs typeface="Raleway"/>
              <a:sym typeface="Raleway"/>
            </a:endParaRPr>
          </a:p>
        </p:txBody>
      </p:sp>
      <p:sp>
        <p:nvSpPr>
          <p:cNvPr id="413" name="Google Shape;413;p29"/>
          <p:cNvSpPr txBox="1"/>
          <p:nvPr/>
        </p:nvSpPr>
        <p:spPr>
          <a:xfrm>
            <a:off x="1677381" y="3847225"/>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Participation in ULGs, organising events, reviewing policies, </a:t>
            </a:r>
            <a:endParaRPr sz="1000">
              <a:solidFill>
                <a:schemeClr val="dk1"/>
              </a:solidFill>
              <a:latin typeface="Raleway"/>
              <a:ea typeface="Raleway"/>
              <a:cs typeface="Raleway"/>
              <a:sym typeface="Raleway"/>
            </a:endParaRPr>
          </a:p>
          <a:p>
            <a:pPr indent="0" lvl="0" marL="0" rtl="0" algn="ctr">
              <a:spcBef>
                <a:spcPts val="0"/>
              </a:spcBef>
              <a:spcAft>
                <a:spcPts val="0"/>
              </a:spcAft>
              <a:buNone/>
            </a:pPr>
            <a:r>
              <a:rPr lang="en" sz="1000">
                <a:latin typeface="Raleway"/>
                <a:ea typeface="Raleway"/>
                <a:cs typeface="Raleway"/>
                <a:sym typeface="Raleway"/>
              </a:rPr>
              <a:t> </a:t>
            </a:r>
            <a:endParaRPr sz="1000">
              <a:latin typeface="Raleway"/>
              <a:ea typeface="Raleway"/>
              <a:cs typeface="Raleway"/>
              <a:sym typeface="Raleway"/>
            </a:endParaRPr>
          </a:p>
        </p:txBody>
      </p:sp>
      <p:sp>
        <p:nvSpPr>
          <p:cNvPr id="414" name="Google Shape;414;p29"/>
          <p:cNvSpPr txBox="1"/>
          <p:nvPr/>
        </p:nvSpPr>
        <p:spPr>
          <a:xfrm>
            <a:off x="528377" y="1847564"/>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Private</a:t>
            </a:r>
            <a:endParaRPr sz="1200">
              <a:solidFill>
                <a:srgbClr val="FFFFFF"/>
              </a:solidFill>
              <a:latin typeface="Raleway Thin"/>
              <a:ea typeface="Raleway Thin"/>
              <a:cs typeface="Raleway Thin"/>
              <a:sym typeface="Raleway Thin"/>
            </a:endParaRPr>
          </a:p>
        </p:txBody>
      </p:sp>
      <p:sp>
        <p:nvSpPr>
          <p:cNvPr id="415" name="Google Shape;415;p29"/>
          <p:cNvSpPr txBox="1"/>
          <p:nvPr/>
        </p:nvSpPr>
        <p:spPr>
          <a:xfrm>
            <a:off x="515175" y="2514125"/>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Knowledge institutions</a:t>
            </a:r>
            <a:endParaRPr sz="1200">
              <a:solidFill>
                <a:srgbClr val="FFFFFF"/>
              </a:solidFill>
              <a:latin typeface="Raleway Thin"/>
              <a:ea typeface="Raleway Thin"/>
              <a:cs typeface="Raleway Thin"/>
              <a:sym typeface="Raleway Thin"/>
            </a:endParaRPr>
          </a:p>
        </p:txBody>
      </p:sp>
      <p:sp>
        <p:nvSpPr>
          <p:cNvPr id="416" name="Google Shape;416;p29"/>
          <p:cNvSpPr txBox="1"/>
          <p:nvPr/>
        </p:nvSpPr>
        <p:spPr>
          <a:xfrm>
            <a:off x="515175" y="3180686"/>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Social organizations</a:t>
            </a:r>
            <a:endParaRPr sz="1200">
              <a:solidFill>
                <a:srgbClr val="FFFFFF"/>
              </a:solidFill>
              <a:latin typeface="Raleway Thin"/>
              <a:ea typeface="Raleway Thin"/>
              <a:cs typeface="Raleway Thin"/>
              <a:sym typeface="Raleway Thin"/>
            </a:endParaRPr>
          </a:p>
        </p:txBody>
      </p:sp>
      <p:sp>
        <p:nvSpPr>
          <p:cNvPr id="417" name="Google Shape;417;p29"/>
          <p:cNvSpPr txBox="1"/>
          <p:nvPr/>
        </p:nvSpPr>
        <p:spPr>
          <a:xfrm>
            <a:off x="515175" y="3847225"/>
            <a:ext cx="1149000" cy="6375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commoners/civic/</a:t>
            </a:r>
            <a:endParaRPr sz="1200">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innovators</a:t>
            </a:r>
            <a:endParaRPr sz="1200">
              <a:solidFill>
                <a:srgbClr val="FFFFFF"/>
              </a:solidFill>
              <a:latin typeface="Raleway Thin"/>
              <a:ea typeface="Raleway Thin"/>
              <a:cs typeface="Raleway Thin"/>
              <a:sym typeface="Raleway Thin"/>
            </a:endParaRPr>
          </a:p>
        </p:txBody>
      </p:sp>
      <p:cxnSp>
        <p:nvCxnSpPr>
          <p:cNvPr id="418" name="Google Shape;418;p29"/>
          <p:cNvCxnSpPr/>
          <p:nvPr/>
        </p:nvCxnSpPr>
        <p:spPr>
          <a:xfrm>
            <a:off x="7679175" y="1220675"/>
            <a:ext cx="0" cy="3251400"/>
          </a:xfrm>
          <a:prstGeom prst="straightConnector1">
            <a:avLst/>
          </a:prstGeom>
          <a:noFill/>
          <a:ln cap="flat" cmpd="sng" w="9525">
            <a:solidFill>
              <a:schemeClr val="dk2"/>
            </a:solidFill>
            <a:prstDash val="dash"/>
            <a:round/>
            <a:headEnd len="med" w="med" type="none"/>
            <a:tailEnd len="med" w="med" type="none"/>
          </a:ln>
        </p:spPr>
      </p:cxnSp>
      <p:sp>
        <p:nvSpPr>
          <p:cNvPr id="419" name="Google Shape;419;p29"/>
          <p:cNvSpPr txBox="1"/>
          <p:nvPr/>
        </p:nvSpPr>
        <p:spPr>
          <a:xfrm>
            <a:off x="7790150" y="1181025"/>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20" name="Google Shape;420;p29"/>
          <p:cNvSpPr txBox="1"/>
          <p:nvPr/>
        </p:nvSpPr>
        <p:spPr>
          <a:xfrm>
            <a:off x="7790150" y="1847581"/>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21" name="Google Shape;421;p29"/>
          <p:cNvSpPr txBox="1"/>
          <p:nvPr/>
        </p:nvSpPr>
        <p:spPr>
          <a:xfrm>
            <a:off x="7790150" y="2514138"/>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22" name="Google Shape;422;p29"/>
          <p:cNvSpPr txBox="1"/>
          <p:nvPr/>
        </p:nvSpPr>
        <p:spPr>
          <a:xfrm>
            <a:off x="7790150" y="3180694"/>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23" name="Google Shape;423;p29"/>
          <p:cNvSpPr txBox="1"/>
          <p:nvPr/>
        </p:nvSpPr>
        <p:spPr>
          <a:xfrm>
            <a:off x="7790150" y="3847250"/>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24" name="Google Shape;424;p29"/>
          <p:cNvSpPr txBox="1"/>
          <p:nvPr/>
        </p:nvSpPr>
        <p:spPr>
          <a:xfrm>
            <a:off x="7677200" y="4513800"/>
            <a:ext cx="15243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(Use if you have extra phases)</a:t>
            </a:r>
            <a:endParaRPr b="1" sz="1100">
              <a:latin typeface="Raleway"/>
              <a:ea typeface="Raleway"/>
              <a:cs typeface="Raleway"/>
              <a:sym typeface="Raleway"/>
            </a:endParaRPr>
          </a:p>
        </p:txBody>
      </p:sp>
      <p:sp>
        <p:nvSpPr>
          <p:cNvPr id="425" name="Google Shape;425;p29"/>
          <p:cNvSpPr txBox="1"/>
          <p:nvPr/>
        </p:nvSpPr>
        <p:spPr>
          <a:xfrm>
            <a:off x="4860675" y="-78575"/>
            <a:ext cx="42573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In the boxes below, briefly describe the actions done by each stakeholder during this phase, using just a few words.</a:t>
            </a:r>
            <a:endParaRPr b="1" sz="1100">
              <a:latin typeface="Raleway"/>
              <a:ea typeface="Raleway"/>
              <a:cs typeface="Raleway"/>
              <a:sym typeface="Raleway"/>
            </a:endParaRPr>
          </a:p>
        </p:txBody>
      </p:sp>
      <p:sp>
        <p:nvSpPr>
          <p:cNvPr id="426" name="Google Shape;426;p29"/>
          <p:cNvSpPr txBox="1"/>
          <p:nvPr/>
        </p:nvSpPr>
        <p:spPr>
          <a:xfrm>
            <a:off x="2259975" y="4551138"/>
            <a:ext cx="1750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21</a:t>
            </a:r>
            <a:r>
              <a:rPr b="1" lang="en" sz="1100">
                <a:latin typeface="Raleway"/>
                <a:ea typeface="Raleway"/>
                <a:cs typeface="Raleway"/>
                <a:sym typeface="Raleway"/>
              </a:rPr>
              <a:t> - 24 Months</a:t>
            </a:r>
            <a:endParaRPr b="1" sz="1100">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0"/>
          <p:cNvSpPr txBox="1"/>
          <p:nvPr/>
        </p:nvSpPr>
        <p:spPr>
          <a:xfrm>
            <a:off x="74900" y="-43275"/>
            <a:ext cx="7608600" cy="68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latin typeface="Raleway Thin"/>
                <a:ea typeface="Raleway Thin"/>
                <a:cs typeface="Raleway Thin"/>
                <a:sym typeface="Raleway Thin"/>
              </a:rPr>
              <a:t>Transfer Journey Mapping</a:t>
            </a:r>
            <a:r>
              <a:rPr lang="en" sz="2400">
                <a:latin typeface="Raleway Thin"/>
                <a:ea typeface="Raleway Thin"/>
                <a:cs typeface="Raleway Thin"/>
                <a:sym typeface="Raleway Thin"/>
              </a:rPr>
              <a:t> </a:t>
            </a:r>
            <a:endParaRPr sz="2400">
              <a:latin typeface="Raleway Thin"/>
              <a:ea typeface="Raleway Thin"/>
              <a:cs typeface="Raleway Thin"/>
              <a:sym typeface="Raleway Thin"/>
            </a:endParaRPr>
          </a:p>
          <a:p>
            <a:pPr indent="0" lvl="0" marL="0" rtl="0" algn="l">
              <a:lnSpc>
                <a:spcPct val="115000"/>
              </a:lnSpc>
              <a:spcBef>
                <a:spcPts val="0"/>
              </a:spcBef>
              <a:spcAft>
                <a:spcPts val="0"/>
              </a:spcAft>
              <a:buNone/>
            </a:pPr>
            <a:r>
              <a:rPr b="1" lang="en" sz="1800">
                <a:latin typeface="Raleway"/>
                <a:ea typeface="Raleway"/>
                <a:cs typeface="Raleway"/>
                <a:sym typeface="Raleway"/>
              </a:rPr>
              <a:t>Sharing Period (25-27 Months) &amp; End Point (28-30)</a:t>
            </a:r>
            <a:endParaRPr b="1" sz="1800">
              <a:latin typeface="Raleway"/>
              <a:ea typeface="Raleway"/>
              <a:cs typeface="Raleway"/>
              <a:sym typeface="Raleway"/>
            </a:endParaRPr>
          </a:p>
        </p:txBody>
      </p:sp>
      <p:sp>
        <p:nvSpPr>
          <p:cNvPr id="432" name="Google Shape;432;p30"/>
          <p:cNvSpPr txBox="1"/>
          <p:nvPr/>
        </p:nvSpPr>
        <p:spPr>
          <a:xfrm rot="-5400000">
            <a:off x="-1384750" y="2640584"/>
            <a:ext cx="33039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Stakeholders</a:t>
            </a:r>
            <a:endParaRPr>
              <a:solidFill>
                <a:srgbClr val="FFFFFF"/>
              </a:solidFill>
              <a:latin typeface="Raleway Thin"/>
              <a:ea typeface="Raleway Thin"/>
              <a:cs typeface="Raleway Thin"/>
              <a:sym typeface="Raleway Thin"/>
            </a:endParaRPr>
          </a:p>
        </p:txBody>
      </p:sp>
      <p:sp>
        <p:nvSpPr>
          <p:cNvPr id="433" name="Google Shape;433;p30"/>
          <p:cNvSpPr txBox="1"/>
          <p:nvPr/>
        </p:nvSpPr>
        <p:spPr>
          <a:xfrm>
            <a:off x="528228" y="1181025"/>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Public</a:t>
            </a:r>
            <a:endParaRPr sz="1200">
              <a:solidFill>
                <a:srgbClr val="FFFFFF"/>
              </a:solidFill>
              <a:latin typeface="Raleway Thin"/>
              <a:ea typeface="Raleway Thin"/>
              <a:cs typeface="Raleway Thin"/>
              <a:sym typeface="Raleway Thin"/>
            </a:endParaRPr>
          </a:p>
        </p:txBody>
      </p:sp>
      <p:sp>
        <p:nvSpPr>
          <p:cNvPr id="434" name="Google Shape;434;p30"/>
          <p:cNvSpPr txBox="1"/>
          <p:nvPr/>
        </p:nvSpPr>
        <p:spPr>
          <a:xfrm>
            <a:off x="74900" y="755425"/>
            <a:ext cx="9013500" cy="3846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Phases/Time (25-28; 28-30 Months)</a:t>
            </a:r>
            <a:endParaRPr>
              <a:solidFill>
                <a:srgbClr val="FFFFFF"/>
              </a:solidFill>
              <a:latin typeface="Raleway Thin"/>
              <a:ea typeface="Raleway Thin"/>
              <a:cs typeface="Raleway Thin"/>
              <a:sym typeface="Raleway Thin"/>
            </a:endParaRPr>
          </a:p>
        </p:txBody>
      </p:sp>
      <p:sp>
        <p:nvSpPr>
          <p:cNvPr id="435" name="Google Shape;435;p30"/>
          <p:cNvSpPr txBox="1"/>
          <p:nvPr/>
        </p:nvSpPr>
        <p:spPr>
          <a:xfrm>
            <a:off x="1677381" y="1181000"/>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Communication about project /  organising ULGs / organising workshops/ disseminating results </a:t>
            </a:r>
            <a:endParaRPr sz="1000">
              <a:latin typeface="Raleway"/>
              <a:ea typeface="Raleway"/>
              <a:cs typeface="Raleway"/>
              <a:sym typeface="Raleway"/>
            </a:endParaRPr>
          </a:p>
        </p:txBody>
      </p:sp>
      <p:sp>
        <p:nvSpPr>
          <p:cNvPr id="436" name="Google Shape;436;p30"/>
          <p:cNvSpPr txBox="1"/>
          <p:nvPr/>
        </p:nvSpPr>
        <p:spPr>
          <a:xfrm>
            <a:off x="1677381" y="1847556"/>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latin typeface="Raleway"/>
              <a:ea typeface="Raleway"/>
              <a:cs typeface="Raleway"/>
              <a:sym typeface="Raleway"/>
            </a:endParaRPr>
          </a:p>
        </p:txBody>
      </p:sp>
      <p:sp>
        <p:nvSpPr>
          <p:cNvPr id="437" name="Google Shape;437;p30"/>
          <p:cNvSpPr txBox="1"/>
          <p:nvPr/>
        </p:nvSpPr>
        <p:spPr>
          <a:xfrm>
            <a:off x="1677381" y="2514113"/>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Organising events and projects on commons; research on feasiblity of Madrid / Naples ‘model’ in Amsterdam</a:t>
            </a:r>
            <a:endParaRPr sz="1000">
              <a:latin typeface="Raleway"/>
              <a:ea typeface="Raleway"/>
              <a:cs typeface="Raleway"/>
              <a:sym typeface="Raleway"/>
            </a:endParaRPr>
          </a:p>
        </p:txBody>
      </p:sp>
      <p:sp>
        <p:nvSpPr>
          <p:cNvPr id="438" name="Google Shape;438;p30"/>
          <p:cNvSpPr txBox="1"/>
          <p:nvPr/>
        </p:nvSpPr>
        <p:spPr>
          <a:xfrm>
            <a:off x="1677381" y="3180669"/>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Organising events</a:t>
            </a:r>
            <a:endParaRPr sz="1000">
              <a:latin typeface="Raleway"/>
              <a:ea typeface="Raleway"/>
              <a:cs typeface="Raleway"/>
              <a:sym typeface="Raleway"/>
            </a:endParaRPr>
          </a:p>
        </p:txBody>
      </p:sp>
      <p:sp>
        <p:nvSpPr>
          <p:cNvPr id="439" name="Google Shape;439;p30"/>
          <p:cNvSpPr txBox="1"/>
          <p:nvPr/>
        </p:nvSpPr>
        <p:spPr>
          <a:xfrm>
            <a:off x="1677381" y="3847225"/>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Organising events, co-designing co city desk</a:t>
            </a:r>
            <a:endParaRPr sz="1000">
              <a:latin typeface="Raleway"/>
              <a:ea typeface="Raleway"/>
              <a:cs typeface="Raleway"/>
              <a:sym typeface="Raleway"/>
            </a:endParaRPr>
          </a:p>
        </p:txBody>
      </p:sp>
      <p:sp>
        <p:nvSpPr>
          <p:cNvPr id="440" name="Google Shape;440;p30"/>
          <p:cNvSpPr txBox="1"/>
          <p:nvPr/>
        </p:nvSpPr>
        <p:spPr>
          <a:xfrm>
            <a:off x="528378" y="1847564"/>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Private</a:t>
            </a:r>
            <a:endParaRPr sz="1200">
              <a:solidFill>
                <a:srgbClr val="FFFFFF"/>
              </a:solidFill>
              <a:latin typeface="Raleway Thin"/>
              <a:ea typeface="Raleway Thin"/>
              <a:cs typeface="Raleway Thin"/>
              <a:sym typeface="Raleway Thin"/>
            </a:endParaRPr>
          </a:p>
        </p:txBody>
      </p:sp>
      <p:sp>
        <p:nvSpPr>
          <p:cNvPr id="441" name="Google Shape;441;p30"/>
          <p:cNvSpPr txBox="1"/>
          <p:nvPr/>
        </p:nvSpPr>
        <p:spPr>
          <a:xfrm>
            <a:off x="515175" y="2514126"/>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Knowledge institutions</a:t>
            </a:r>
            <a:endParaRPr sz="1200">
              <a:solidFill>
                <a:srgbClr val="FFFFFF"/>
              </a:solidFill>
              <a:latin typeface="Raleway Thin"/>
              <a:ea typeface="Raleway Thin"/>
              <a:cs typeface="Raleway Thin"/>
              <a:sym typeface="Raleway Thin"/>
            </a:endParaRPr>
          </a:p>
        </p:txBody>
      </p:sp>
      <p:sp>
        <p:nvSpPr>
          <p:cNvPr id="442" name="Google Shape;442;p30"/>
          <p:cNvSpPr txBox="1"/>
          <p:nvPr/>
        </p:nvSpPr>
        <p:spPr>
          <a:xfrm>
            <a:off x="515175" y="3180687"/>
            <a:ext cx="1149000" cy="6288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Social organizations</a:t>
            </a:r>
            <a:endParaRPr sz="1200">
              <a:solidFill>
                <a:srgbClr val="FFFFFF"/>
              </a:solidFill>
              <a:latin typeface="Raleway Thin"/>
              <a:ea typeface="Raleway Thin"/>
              <a:cs typeface="Raleway Thin"/>
              <a:sym typeface="Raleway Thin"/>
            </a:endParaRPr>
          </a:p>
        </p:txBody>
      </p:sp>
      <p:sp>
        <p:nvSpPr>
          <p:cNvPr id="443" name="Google Shape;443;p30"/>
          <p:cNvSpPr txBox="1"/>
          <p:nvPr/>
        </p:nvSpPr>
        <p:spPr>
          <a:xfrm>
            <a:off x="515175" y="3847227"/>
            <a:ext cx="1149000" cy="6375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commoners/civic/</a:t>
            </a:r>
            <a:endParaRPr sz="1200">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innovators</a:t>
            </a:r>
            <a:endParaRPr sz="1200">
              <a:solidFill>
                <a:srgbClr val="FFFFFF"/>
              </a:solidFill>
              <a:latin typeface="Raleway Thin"/>
              <a:ea typeface="Raleway Thin"/>
              <a:cs typeface="Raleway Thin"/>
              <a:sym typeface="Raleway Thin"/>
            </a:endParaRPr>
          </a:p>
        </p:txBody>
      </p:sp>
      <p:cxnSp>
        <p:nvCxnSpPr>
          <p:cNvPr id="444" name="Google Shape;444;p30"/>
          <p:cNvCxnSpPr/>
          <p:nvPr/>
        </p:nvCxnSpPr>
        <p:spPr>
          <a:xfrm>
            <a:off x="7679175" y="1220675"/>
            <a:ext cx="0" cy="3251400"/>
          </a:xfrm>
          <a:prstGeom prst="straightConnector1">
            <a:avLst/>
          </a:prstGeom>
          <a:noFill/>
          <a:ln cap="flat" cmpd="sng" w="9525">
            <a:solidFill>
              <a:schemeClr val="dk2"/>
            </a:solidFill>
            <a:prstDash val="dash"/>
            <a:round/>
            <a:headEnd len="med" w="med" type="none"/>
            <a:tailEnd len="med" w="med" type="none"/>
          </a:ln>
        </p:spPr>
      </p:cxnSp>
      <p:sp>
        <p:nvSpPr>
          <p:cNvPr id="445" name="Google Shape;445;p30"/>
          <p:cNvSpPr txBox="1"/>
          <p:nvPr/>
        </p:nvSpPr>
        <p:spPr>
          <a:xfrm>
            <a:off x="7790150" y="1181025"/>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46" name="Google Shape;446;p30"/>
          <p:cNvSpPr txBox="1"/>
          <p:nvPr/>
        </p:nvSpPr>
        <p:spPr>
          <a:xfrm>
            <a:off x="7790150" y="1847581"/>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47" name="Google Shape;447;p30"/>
          <p:cNvSpPr txBox="1"/>
          <p:nvPr/>
        </p:nvSpPr>
        <p:spPr>
          <a:xfrm>
            <a:off x="7790150" y="2514138"/>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48" name="Google Shape;448;p30"/>
          <p:cNvSpPr txBox="1"/>
          <p:nvPr/>
        </p:nvSpPr>
        <p:spPr>
          <a:xfrm>
            <a:off x="7790150" y="3180694"/>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49" name="Google Shape;449;p30"/>
          <p:cNvSpPr txBox="1"/>
          <p:nvPr/>
        </p:nvSpPr>
        <p:spPr>
          <a:xfrm>
            <a:off x="7790150" y="3847250"/>
            <a:ext cx="1298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What actions were made by this stakeholder? </a:t>
            </a:r>
            <a:endParaRPr sz="1000">
              <a:latin typeface="Raleway"/>
              <a:ea typeface="Raleway"/>
              <a:cs typeface="Raleway"/>
              <a:sym typeface="Raleway"/>
            </a:endParaRPr>
          </a:p>
        </p:txBody>
      </p:sp>
      <p:sp>
        <p:nvSpPr>
          <p:cNvPr id="450" name="Google Shape;450;p30"/>
          <p:cNvSpPr txBox="1"/>
          <p:nvPr/>
        </p:nvSpPr>
        <p:spPr>
          <a:xfrm>
            <a:off x="7677200" y="4513800"/>
            <a:ext cx="15243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(Use if you have extra phases)</a:t>
            </a:r>
            <a:endParaRPr b="1" sz="1100">
              <a:latin typeface="Raleway"/>
              <a:ea typeface="Raleway"/>
              <a:cs typeface="Raleway"/>
              <a:sym typeface="Raleway"/>
            </a:endParaRPr>
          </a:p>
        </p:txBody>
      </p:sp>
      <p:sp>
        <p:nvSpPr>
          <p:cNvPr id="451" name="Google Shape;451;p30"/>
          <p:cNvSpPr txBox="1"/>
          <p:nvPr/>
        </p:nvSpPr>
        <p:spPr>
          <a:xfrm>
            <a:off x="2259975" y="4551138"/>
            <a:ext cx="1750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25</a:t>
            </a:r>
            <a:r>
              <a:rPr b="1" lang="en" sz="1100">
                <a:latin typeface="Raleway"/>
                <a:ea typeface="Raleway"/>
                <a:cs typeface="Raleway"/>
                <a:sym typeface="Raleway"/>
              </a:rPr>
              <a:t> - 27 Months</a:t>
            </a:r>
            <a:endParaRPr b="1" sz="1100">
              <a:latin typeface="Raleway"/>
              <a:ea typeface="Raleway"/>
              <a:cs typeface="Raleway"/>
              <a:sym typeface="Raleway"/>
            </a:endParaRPr>
          </a:p>
        </p:txBody>
      </p:sp>
      <p:sp>
        <p:nvSpPr>
          <p:cNvPr id="452" name="Google Shape;452;p30"/>
          <p:cNvSpPr txBox="1"/>
          <p:nvPr/>
        </p:nvSpPr>
        <p:spPr>
          <a:xfrm>
            <a:off x="5210325" y="4551138"/>
            <a:ext cx="1750200" cy="3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Raleway"/>
                <a:ea typeface="Raleway"/>
                <a:cs typeface="Raleway"/>
                <a:sym typeface="Raleway"/>
              </a:rPr>
              <a:t>28-30</a:t>
            </a:r>
            <a:r>
              <a:rPr b="1" lang="en" sz="1100">
                <a:latin typeface="Raleway"/>
                <a:ea typeface="Raleway"/>
                <a:cs typeface="Raleway"/>
                <a:sym typeface="Raleway"/>
              </a:rPr>
              <a:t> Months</a:t>
            </a:r>
            <a:endParaRPr b="1" sz="1100">
              <a:latin typeface="Raleway"/>
              <a:ea typeface="Raleway"/>
              <a:cs typeface="Raleway"/>
              <a:sym typeface="Raleway"/>
            </a:endParaRPr>
          </a:p>
        </p:txBody>
      </p:sp>
      <p:sp>
        <p:nvSpPr>
          <p:cNvPr id="453" name="Google Shape;453;p30"/>
          <p:cNvSpPr txBox="1"/>
          <p:nvPr/>
        </p:nvSpPr>
        <p:spPr>
          <a:xfrm>
            <a:off x="4678268" y="1193725"/>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Communication about project /  organising ULGs / organising workshops / disseminating results </a:t>
            </a:r>
            <a:endParaRPr sz="1000">
              <a:latin typeface="Raleway"/>
              <a:ea typeface="Raleway"/>
              <a:cs typeface="Raleway"/>
              <a:sym typeface="Raleway"/>
            </a:endParaRPr>
          </a:p>
        </p:txBody>
      </p:sp>
      <p:sp>
        <p:nvSpPr>
          <p:cNvPr id="454" name="Google Shape;454;p30"/>
          <p:cNvSpPr txBox="1"/>
          <p:nvPr/>
        </p:nvSpPr>
        <p:spPr>
          <a:xfrm>
            <a:off x="4678268" y="1860281"/>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latin typeface="Raleway"/>
              <a:ea typeface="Raleway"/>
              <a:cs typeface="Raleway"/>
              <a:sym typeface="Raleway"/>
            </a:endParaRPr>
          </a:p>
        </p:txBody>
      </p:sp>
      <p:sp>
        <p:nvSpPr>
          <p:cNvPr id="455" name="Google Shape;455;p30"/>
          <p:cNvSpPr txBox="1"/>
          <p:nvPr/>
        </p:nvSpPr>
        <p:spPr>
          <a:xfrm>
            <a:off x="4678268" y="2526838"/>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Organising events and projects on commons; research on feasiblity of Madrid / Naples ‘model’ in Amsterdam</a:t>
            </a:r>
            <a:endParaRPr sz="1000">
              <a:solidFill>
                <a:schemeClr val="dk1"/>
              </a:solidFill>
              <a:latin typeface="Raleway"/>
              <a:ea typeface="Raleway"/>
              <a:cs typeface="Raleway"/>
              <a:sym typeface="Raleway"/>
            </a:endParaRPr>
          </a:p>
        </p:txBody>
      </p:sp>
      <p:sp>
        <p:nvSpPr>
          <p:cNvPr id="456" name="Google Shape;456;p30"/>
          <p:cNvSpPr txBox="1"/>
          <p:nvPr/>
        </p:nvSpPr>
        <p:spPr>
          <a:xfrm>
            <a:off x="4678268" y="3193394"/>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Raleway"/>
                <a:ea typeface="Raleway"/>
                <a:cs typeface="Raleway"/>
                <a:sym typeface="Raleway"/>
              </a:rPr>
              <a:t>Organising events</a:t>
            </a:r>
            <a:endParaRPr sz="1000">
              <a:latin typeface="Raleway"/>
              <a:ea typeface="Raleway"/>
              <a:cs typeface="Raleway"/>
              <a:sym typeface="Raleway"/>
            </a:endParaRPr>
          </a:p>
        </p:txBody>
      </p:sp>
      <p:sp>
        <p:nvSpPr>
          <p:cNvPr id="457" name="Google Shape;457;p30"/>
          <p:cNvSpPr txBox="1"/>
          <p:nvPr/>
        </p:nvSpPr>
        <p:spPr>
          <a:xfrm>
            <a:off x="4678268" y="3859950"/>
            <a:ext cx="2915400" cy="6375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aleway"/>
                <a:ea typeface="Raleway"/>
                <a:cs typeface="Raleway"/>
                <a:sym typeface="Raleway"/>
              </a:rPr>
              <a:t>Organising events, co-designing co city desk</a:t>
            </a:r>
            <a:endParaRPr sz="1000">
              <a:solidFill>
                <a:schemeClr val="dk1"/>
              </a:solidFill>
              <a:latin typeface="Raleway"/>
              <a:ea typeface="Raleway"/>
              <a:cs typeface="Raleway"/>
              <a:sym typeface="Raleway"/>
            </a:endParaRPr>
          </a:p>
        </p:txBody>
      </p:sp>
      <p:sp>
        <p:nvSpPr>
          <p:cNvPr id="458" name="Google Shape;458;p30"/>
          <p:cNvSpPr txBox="1"/>
          <p:nvPr/>
        </p:nvSpPr>
        <p:spPr>
          <a:xfrm>
            <a:off x="4936875" y="-78575"/>
            <a:ext cx="42573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In the boxes below, briefly describe the actions done by each stakeholder during this phase, using just a few words.</a:t>
            </a:r>
            <a:endParaRPr b="1" sz="1100">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1"/>
          <p:cNvSpPr txBox="1"/>
          <p:nvPr/>
        </p:nvSpPr>
        <p:spPr>
          <a:xfrm>
            <a:off x="344925" y="187800"/>
            <a:ext cx="76086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Indicators </a:t>
            </a:r>
            <a:endParaRPr sz="2400">
              <a:latin typeface="Raleway Thin"/>
              <a:ea typeface="Raleway Thin"/>
              <a:cs typeface="Raleway Thin"/>
              <a:sym typeface="Raleway Thin"/>
            </a:endParaRPr>
          </a:p>
        </p:txBody>
      </p:sp>
      <p:sp>
        <p:nvSpPr>
          <p:cNvPr id="464" name="Google Shape;464;p31"/>
          <p:cNvSpPr txBox="1"/>
          <p:nvPr/>
        </p:nvSpPr>
        <p:spPr>
          <a:xfrm>
            <a:off x="439550" y="801225"/>
            <a:ext cx="2461800" cy="527700"/>
          </a:xfrm>
          <a:prstGeom prst="rect">
            <a:avLst/>
          </a:prstGeom>
          <a:solidFill>
            <a:srgbClr val="FFD9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Co-Gov</a:t>
            </a:r>
            <a:endParaRPr b="1" sz="1800"/>
          </a:p>
        </p:txBody>
      </p:sp>
      <p:sp>
        <p:nvSpPr>
          <p:cNvPr id="465" name="Google Shape;465;p31"/>
          <p:cNvSpPr txBox="1"/>
          <p:nvPr/>
        </p:nvSpPr>
        <p:spPr>
          <a:xfrm>
            <a:off x="439550" y="1602900"/>
            <a:ext cx="2461800" cy="527700"/>
          </a:xfrm>
          <a:prstGeom prst="rect">
            <a:avLst/>
          </a:prstGeom>
          <a:solidFill>
            <a:srgbClr val="E288C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Enabling State</a:t>
            </a:r>
            <a:endParaRPr b="1" sz="1800"/>
          </a:p>
        </p:txBody>
      </p:sp>
      <p:sp>
        <p:nvSpPr>
          <p:cNvPr id="466" name="Google Shape;466;p31"/>
          <p:cNvSpPr txBox="1"/>
          <p:nvPr/>
        </p:nvSpPr>
        <p:spPr>
          <a:xfrm>
            <a:off x="439025" y="2404575"/>
            <a:ext cx="2461800" cy="527700"/>
          </a:xfrm>
          <a:prstGeom prst="rect">
            <a:avLst/>
          </a:prstGeom>
          <a:solidFill>
            <a:srgbClr val="6AA84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Soc&amp;Econ Pooling</a:t>
            </a:r>
            <a:endParaRPr b="1" sz="1800"/>
          </a:p>
        </p:txBody>
      </p:sp>
      <p:sp>
        <p:nvSpPr>
          <p:cNvPr id="467" name="Google Shape;467;p31"/>
          <p:cNvSpPr txBox="1"/>
          <p:nvPr/>
        </p:nvSpPr>
        <p:spPr>
          <a:xfrm>
            <a:off x="439025" y="3206250"/>
            <a:ext cx="2461800" cy="5277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Experimentalism</a:t>
            </a:r>
            <a:endParaRPr b="1" sz="1800"/>
          </a:p>
        </p:txBody>
      </p:sp>
      <p:sp>
        <p:nvSpPr>
          <p:cNvPr id="468" name="Google Shape;468;p31"/>
          <p:cNvSpPr txBox="1"/>
          <p:nvPr/>
        </p:nvSpPr>
        <p:spPr>
          <a:xfrm>
            <a:off x="439550" y="4007925"/>
            <a:ext cx="2461800" cy="5277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Tech Justice</a:t>
            </a:r>
            <a:endParaRPr b="1" sz="1800"/>
          </a:p>
        </p:txBody>
      </p:sp>
      <p:sp>
        <p:nvSpPr>
          <p:cNvPr id="469" name="Google Shape;469;p31"/>
          <p:cNvSpPr txBox="1"/>
          <p:nvPr/>
        </p:nvSpPr>
        <p:spPr>
          <a:xfrm>
            <a:off x="2982625" y="806925"/>
            <a:ext cx="5031900" cy="527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latin typeface="Raleway"/>
                <a:ea typeface="Raleway"/>
                <a:cs typeface="Raleway"/>
                <a:sym typeface="Raleway"/>
              </a:rPr>
              <a:t>Co-Governance</a:t>
            </a:r>
            <a:r>
              <a:rPr lang="en" sz="1200">
                <a:latin typeface="Raleway"/>
                <a:ea typeface="Raleway"/>
                <a:cs typeface="Raleway"/>
                <a:sym typeface="Raleway"/>
              </a:rPr>
              <a:t> refers to the presence or absence of a self-, shared, collaborative or polycentric organization for the governance of the commons in cities;</a:t>
            </a:r>
            <a:endParaRPr sz="1200">
              <a:latin typeface="Raleway"/>
              <a:ea typeface="Raleway"/>
              <a:cs typeface="Raleway"/>
              <a:sym typeface="Raleway"/>
            </a:endParaRPr>
          </a:p>
          <a:p>
            <a:pPr indent="0" lvl="0" marL="0" rtl="0" algn="l">
              <a:spcBef>
                <a:spcPts val="0"/>
              </a:spcBef>
              <a:spcAft>
                <a:spcPts val="0"/>
              </a:spcAft>
              <a:buNone/>
            </a:pPr>
            <a:r>
              <a:t/>
            </a:r>
            <a:endParaRPr sz="1200">
              <a:latin typeface="Raleway"/>
              <a:ea typeface="Raleway"/>
              <a:cs typeface="Raleway"/>
              <a:sym typeface="Raleway"/>
            </a:endParaRPr>
          </a:p>
        </p:txBody>
      </p:sp>
      <p:sp>
        <p:nvSpPr>
          <p:cNvPr id="470" name="Google Shape;470;p31"/>
          <p:cNvSpPr txBox="1"/>
          <p:nvPr/>
        </p:nvSpPr>
        <p:spPr>
          <a:xfrm>
            <a:off x="2982625" y="1568925"/>
            <a:ext cx="5031900" cy="527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en" sz="1200">
                <a:latin typeface="Raleway"/>
                <a:ea typeface="Raleway"/>
                <a:cs typeface="Raleway"/>
                <a:sym typeface="Raleway"/>
              </a:rPr>
              <a:t>Enabling State </a:t>
            </a:r>
            <a:r>
              <a:rPr lang="en" sz="1200">
                <a:latin typeface="Raleway"/>
                <a:ea typeface="Raleway"/>
                <a:cs typeface="Raleway"/>
                <a:sym typeface="Raleway"/>
              </a:rPr>
              <a:t>expresses the role of the State in the governance of the commons and identifies the characteristics of an enabling state that facilitates collective actions for the commons;</a:t>
            </a:r>
            <a:endParaRPr sz="1200">
              <a:latin typeface="Raleway"/>
              <a:ea typeface="Raleway"/>
              <a:cs typeface="Raleway"/>
              <a:sym typeface="Raleway"/>
            </a:endParaRPr>
          </a:p>
          <a:p>
            <a:pPr indent="0" lvl="0" marL="0" rtl="0" algn="l">
              <a:spcBef>
                <a:spcPts val="0"/>
              </a:spcBef>
              <a:spcAft>
                <a:spcPts val="0"/>
              </a:spcAft>
              <a:buNone/>
            </a:pPr>
            <a:r>
              <a:t/>
            </a:r>
            <a:endParaRPr sz="1200">
              <a:latin typeface="Raleway"/>
              <a:ea typeface="Raleway"/>
              <a:cs typeface="Raleway"/>
              <a:sym typeface="Raleway"/>
            </a:endParaRPr>
          </a:p>
          <a:p>
            <a:pPr indent="0" lvl="0" marL="0" rtl="0" algn="l">
              <a:spcBef>
                <a:spcPts val="0"/>
              </a:spcBef>
              <a:spcAft>
                <a:spcPts val="0"/>
              </a:spcAft>
              <a:buNone/>
            </a:pPr>
            <a:r>
              <a:t/>
            </a:r>
            <a:endParaRPr sz="1200">
              <a:latin typeface="Raleway"/>
              <a:ea typeface="Raleway"/>
              <a:cs typeface="Raleway"/>
              <a:sym typeface="Raleway"/>
            </a:endParaRPr>
          </a:p>
        </p:txBody>
      </p:sp>
      <p:sp>
        <p:nvSpPr>
          <p:cNvPr id="471" name="Google Shape;471;p31"/>
          <p:cNvSpPr txBox="1"/>
          <p:nvPr/>
        </p:nvSpPr>
        <p:spPr>
          <a:xfrm>
            <a:off x="2982625" y="2284875"/>
            <a:ext cx="5518200" cy="527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en" sz="1200">
                <a:latin typeface="Raleway"/>
                <a:ea typeface="Raleway"/>
                <a:cs typeface="Raleway"/>
                <a:sym typeface="Raleway"/>
              </a:rPr>
              <a:t>Social and Economic Pooling </a:t>
            </a:r>
            <a:r>
              <a:rPr lang="en" sz="1200">
                <a:latin typeface="Raleway"/>
                <a:ea typeface="Raleway"/>
                <a:cs typeface="Raleway"/>
                <a:sym typeface="Raleway"/>
              </a:rPr>
              <a:t>is the distinction between an urban governance scheme based on co-governance, and an urban governance scheme based on urban pools, This variable is maximized when civic actors adopt a more entrepreneurial approach;</a:t>
            </a:r>
            <a:endParaRPr sz="1200">
              <a:latin typeface="Raleway"/>
              <a:ea typeface="Raleway"/>
              <a:cs typeface="Raleway"/>
              <a:sym typeface="Raleway"/>
            </a:endParaRPr>
          </a:p>
          <a:p>
            <a:pPr indent="0" lvl="0" marL="0" rtl="0" algn="l">
              <a:spcBef>
                <a:spcPts val="0"/>
              </a:spcBef>
              <a:spcAft>
                <a:spcPts val="0"/>
              </a:spcAft>
              <a:buNone/>
            </a:pPr>
            <a:r>
              <a:t/>
            </a:r>
            <a:endParaRPr sz="1200">
              <a:latin typeface="Raleway"/>
              <a:ea typeface="Raleway"/>
              <a:cs typeface="Raleway"/>
              <a:sym typeface="Raleway"/>
            </a:endParaRPr>
          </a:p>
          <a:p>
            <a:pPr indent="0" lvl="0" marL="0" rtl="0" algn="l">
              <a:spcBef>
                <a:spcPts val="0"/>
              </a:spcBef>
              <a:spcAft>
                <a:spcPts val="0"/>
              </a:spcAft>
              <a:buNone/>
            </a:pPr>
            <a:r>
              <a:t/>
            </a:r>
            <a:endParaRPr b="1" sz="1200">
              <a:latin typeface="Raleway"/>
              <a:ea typeface="Raleway"/>
              <a:cs typeface="Raleway"/>
              <a:sym typeface="Raleway"/>
            </a:endParaRPr>
          </a:p>
        </p:txBody>
      </p:sp>
      <p:sp>
        <p:nvSpPr>
          <p:cNvPr id="472" name="Google Shape;472;p31"/>
          <p:cNvSpPr txBox="1"/>
          <p:nvPr/>
        </p:nvSpPr>
        <p:spPr>
          <a:xfrm>
            <a:off x="2982625" y="3206250"/>
            <a:ext cx="5518200" cy="527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en" sz="1200">
                <a:latin typeface="Raleway"/>
                <a:ea typeface="Raleway"/>
                <a:cs typeface="Raleway"/>
                <a:sym typeface="Raleway"/>
              </a:rPr>
              <a:t>Experimentalism </a:t>
            </a:r>
            <a:r>
              <a:rPr lang="en" sz="1200">
                <a:latin typeface="Raleway"/>
                <a:ea typeface="Raleway"/>
                <a:cs typeface="Raleway"/>
                <a:sym typeface="Raleway"/>
              </a:rPr>
              <a:t>is the presence of an adaptive, place-based and iterative approach to design legal and policy innovations that enable the urban commons;</a:t>
            </a:r>
            <a:endParaRPr sz="1200">
              <a:latin typeface="Raleway"/>
              <a:ea typeface="Raleway"/>
              <a:cs typeface="Raleway"/>
              <a:sym typeface="Raleway"/>
            </a:endParaRPr>
          </a:p>
          <a:p>
            <a:pPr indent="0" lvl="0" marL="0" rtl="0" algn="l">
              <a:spcBef>
                <a:spcPts val="0"/>
              </a:spcBef>
              <a:spcAft>
                <a:spcPts val="0"/>
              </a:spcAft>
              <a:buNone/>
            </a:pPr>
            <a:r>
              <a:t/>
            </a:r>
            <a:endParaRPr b="1" sz="1200">
              <a:latin typeface="Raleway"/>
              <a:ea typeface="Raleway"/>
              <a:cs typeface="Raleway"/>
              <a:sym typeface="Raleway"/>
            </a:endParaRPr>
          </a:p>
          <a:p>
            <a:pPr indent="0" lvl="0" marL="0" rtl="0" algn="l">
              <a:spcBef>
                <a:spcPts val="0"/>
              </a:spcBef>
              <a:spcAft>
                <a:spcPts val="0"/>
              </a:spcAft>
              <a:buNone/>
            </a:pPr>
            <a:r>
              <a:t/>
            </a:r>
            <a:endParaRPr sz="1200">
              <a:latin typeface="Raleway"/>
              <a:ea typeface="Raleway"/>
              <a:cs typeface="Raleway"/>
              <a:sym typeface="Raleway"/>
            </a:endParaRPr>
          </a:p>
          <a:p>
            <a:pPr indent="0" lvl="0" marL="0" rtl="0" algn="l">
              <a:spcBef>
                <a:spcPts val="0"/>
              </a:spcBef>
              <a:spcAft>
                <a:spcPts val="0"/>
              </a:spcAft>
              <a:buNone/>
            </a:pPr>
            <a:r>
              <a:t/>
            </a:r>
            <a:endParaRPr b="1" sz="1200">
              <a:latin typeface="Raleway"/>
              <a:ea typeface="Raleway"/>
              <a:cs typeface="Raleway"/>
              <a:sym typeface="Raleway"/>
            </a:endParaRPr>
          </a:p>
        </p:txBody>
      </p:sp>
      <p:sp>
        <p:nvSpPr>
          <p:cNvPr id="473" name="Google Shape;473;p31"/>
          <p:cNvSpPr txBox="1"/>
          <p:nvPr/>
        </p:nvSpPr>
        <p:spPr>
          <a:xfrm>
            <a:off x="2982625" y="3972075"/>
            <a:ext cx="4611300" cy="527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en" sz="1200">
                <a:latin typeface="Raleway"/>
                <a:ea typeface="Raleway"/>
                <a:cs typeface="Raleway"/>
                <a:sym typeface="Raleway"/>
              </a:rPr>
              <a:t>Tech Justice </a:t>
            </a:r>
            <a:r>
              <a:rPr lang="en" sz="1200">
                <a:latin typeface="Raleway"/>
                <a:ea typeface="Raleway"/>
                <a:cs typeface="Raleway"/>
                <a:sym typeface="Raleway"/>
              </a:rPr>
              <a:t>highlights the potentiality of digital infrastructures and access to technology in particular for vulnerable people and communities as an enabling factor of collaboration, local development and social cohesion.</a:t>
            </a:r>
            <a:endParaRPr b="1" sz="1200">
              <a:latin typeface="Raleway"/>
              <a:ea typeface="Raleway"/>
              <a:cs typeface="Raleway"/>
              <a:sym typeface="Raleway"/>
            </a:endParaRPr>
          </a:p>
          <a:p>
            <a:pPr indent="0" lvl="0" marL="0" rtl="0" algn="l">
              <a:spcBef>
                <a:spcPts val="0"/>
              </a:spcBef>
              <a:spcAft>
                <a:spcPts val="0"/>
              </a:spcAft>
              <a:buNone/>
            </a:pPr>
            <a:r>
              <a:t/>
            </a:r>
            <a:endParaRPr sz="1200">
              <a:latin typeface="Raleway"/>
              <a:ea typeface="Raleway"/>
              <a:cs typeface="Raleway"/>
              <a:sym typeface="Raleway"/>
            </a:endParaRPr>
          </a:p>
          <a:p>
            <a:pPr indent="0" lvl="0" marL="0" rtl="0" algn="l">
              <a:spcBef>
                <a:spcPts val="0"/>
              </a:spcBef>
              <a:spcAft>
                <a:spcPts val="0"/>
              </a:spcAft>
              <a:buNone/>
            </a:pPr>
            <a:r>
              <a:t/>
            </a:r>
            <a:endParaRPr b="1" sz="1200">
              <a:latin typeface="Raleway"/>
              <a:ea typeface="Raleway"/>
              <a:cs typeface="Raleway"/>
              <a:sym typeface="Raleway"/>
            </a:endParaRPr>
          </a:p>
        </p:txBody>
      </p:sp>
      <p:sp>
        <p:nvSpPr>
          <p:cNvPr id="474" name="Google Shape;474;p31"/>
          <p:cNvSpPr/>
          <p:nvPr/>
        </p:nvSpPr>
        <p:spPr>
          <a:xfrm>
            <a:off x="0" y="4746125"/>
            <a:ext cx="9144000" cy="411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 name="Google Shape;475;p31"/>
          <p:cNvPicPr preferRelativeResize="0"/>
          <p:nvPr/>
        </p:nvPicPr>
        <p:blipFill rotWithShape="1">
          <a:blip r:embed="rId3">
            <a:alphaModFix/>
          </a:blip>
          <a:srcRect b="0" l="26802" r="28770" t="0"/>
          <a:stretch/>
        </p:blipFill>
        <p:spPr>
          <a:xfrm>
            <a:off x="7962900" y="2884850"/>
            <a:ext cx="732950" cy="1166200"/>
          </a:xfrm>
          <a:prstGeom prst="rect">
            <a:avLst/>
          </a:prstGeom>
          <a:noFill/>
          <a:ln>
            <a:noFill/>
          </a:ln>
        </p:spPr>
      </p:pic>
      <p:pic>
        <p:nvPicPr>
          <p:cNvPr id="476" name="Google Shape;476;p31"/>
          <p:cNvPicPr preferRelativeResize="0"/>
          <p:nvPr/>
        </p:nvPicPr>
        <p:blipFill>
          <a:blip r:embed="rId4">
            <a:alphaModFix/>
          </a:blip>
          <a:stretch>
            <a:fillRect/>
          </a:stretch>
        </p:blipFill>
        <p:spPr>
          <a:xfrm>
            <a:off x="7681675" y="4122900"/>
            <a:ext cx="1295400" cy="514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p:nvPr/>
        </p:nvSpPr>
        <p:spPr>
          <a:xfrm>
            <a:off x="344925" y="846750"/>
            <a:ext cx="7065000" cy="3654300"/>
          </a:xfrm>
          <a:prstGeom prst="rect">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 name="Google Shape;66;p14"/>
          <p:cNvGrpSpPr/>
          <p:nvPr/>
        </p:nvGrpSpPr>
        <p:grpSpPr>
          <a:xfrm>
            <a:off x="403389" y="896283"/>
            <a:ext cx="6895209" cy="3521525"/>
            <a:chOff x="-13063" y="111435"/>
            <a:chExt cx="9163068" cy="4953615"/>
          </a:xfrm>
        </p:grpSpPr>
        <p:sp>
          <p:nvSpPr>
            <p:cNvPr id="67" name="Google Shape;67;p14"/>
            <p:cNvSpPr/>
            <p:nvPr/>
          </p:nvSpPr>
          <p:spPr>
            <a:xfrm rot="-5400000">
              <a:off x="-1800613" y="1898985"/>
              <a:ext cx="4937100" cy="13620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Thin"/>
                  <a:ea typeface="Raleway Thin"/>
                  <a:cs typeface="Raleway Thin"/>
                  <a:sym typeface="Raleway Thin"/>
                </a:rPr>
                <a:t>Starting Point</a:t>
              </a:r>
              <a:endParaRPr sz="1200">
                <a:latin typeface="Raleway Thin"/>
                <a:ea typeface="Raleway Thin"/>
                <a:cs typeface="Raleway Thin"/>
                <a:sym typeface="Raleway Thin"/>
              </a:endParaRPr>
            </a:p>
          </p:txBody>
        </p:sp>
        <p:sp>
          <p:nvSpPr>
            <p:cNvPr id="68" name="Google Shape;68;p14"/>
            <p:cNvSpPr/>
            <p:nvPr/>
          </p:nvSpPr>
          <p:spPr>
            <a:xfrm>
              <a:off x="1438825" y="112050"/>
              <a:ext cx="6388200" cy="4257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Thin"/>
                  <a:ea typeface="Raleway Thin"/>
                  <a:cs typeface="Raleway Thin"/>
                  <a:sym typeface="Raleway Thin"/>
                </a:rPr>
                <a:t>Phases in time</a:t>
              </a:r>
              <a:endParaRPr sz="1200">
                <a:latin typeface="Raleway Thin"/>
                <a:ea typeface="Raleway Thin"/>
                <a:cs typeface="Raleway Thin"/>
                <a:sym typeface="Raleway Thin"/>
              </a:endParaRPr>
            </a:p>
          </p:txBody>
        </p:sp>
        <p:sp>
          <p:nvSpPr>
            <p:cNvPr id="69" name="Google Shape;69;p14"/>
            <p:cNvSpPr/>
            <p:nvPr/>
          </p:nvSpPr>
          <p:spPr>
            <a:xfrm rot="-5400000">
              <a:off x="114025" y="1958650"/>
              <a:ext cx="3075300" cy="4257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Thin"/>
                  <a:ea typeface="Raleway Thin"/>
                  <a:cs typeface="Raleway Thin"/>
                  <a:sym typeface="Raleway Thin"/>
                </a:rPr>
                <a:t>Stakeholders</a:t>
              </a:r>
              <a:endParaRPr sz="1200">
                <a:latin typeface="Raleway Thin"/>
                <a:ea typeface="Raleway Thin"/>
                <a:cs typeface="Raleway Thin"/>
                <a:sym typeface="Raleway Thin"/>
              </a:endParaRPr>
            </a:p>
          </p:txBody>
        </p:sp>
        <p:sp>
          <p:nvSpPr>
            <p:cNvPr id="70" name="Google Shape;70;p14"/>
            <p:cNvSpPr/>
            <p:nvPr/>
          </p:nvSpPr>
          <p:spPr>
            <a:xfrm rot="-5400000">
              <a:off x="1021825" y="4222350"/>
              <a:ext cx="1259700" cy="4257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Thin"/>
                  <a:ea typeface="Raleway Thin"/>
                  <a:cs typeface="Raleway Thin"/>
                  <a:sym typeface="Raleway Thin"/>
                </a:rPr>
                <a:t>Indicators</a:t>
              </a:r>
              <a:endParaRPr sz="1200">
                <a:latin typeface="Raleway Thin"/>
                <a:ea typeface="Raleway Thin"/>
                <a:cs typeface="Raleway Thin"/>
                <a:sym typeface="Raleway Thin"/>
              </a:endParaRPr>
            </a:p>
          </p:txBody>
        </p:sp>
        <p:sp>
          <p:nvSpPr>
            <p:cNvPr id="71" name="Google Shape;71;p14"/>
            <p:cNvSpPr/>
            <p:nvPr/>
          </p:nvSpPr>
          <p:spPr>
            <a:xfrm>
              <a:off x="1954300" y="638725"/>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1954200" y="1271606"/>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1954200" y="1904488"/>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1954200" y="2537369"/>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1954200" y="3170250"/>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3444875" y="633788"/>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3444775" y="1266669"/>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3444775" y="1899550"/>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3444775" y="2532432"/>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a:off x="3444775" y="3165313"/>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a:off x="4935550" y="633788"/>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p:nvPr/>
          </p:nvSpPr>
          <p:spPr>
            <a:xfrm>
              <a:off x="4935450" y="1266669"/>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a:off x="4935450" y="1899550"/>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4935450" y="2532432"/>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4935450" y="3165313"/>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a:off x="6426325" y="633788"/>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6426225" y="1266669"/>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6426225" y="1899550"/>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p:nvPr/>
          </p:nvSpPr>
          <p:spPr>
            <a:xfrm>
              <a:off x="6426225" y="2532432"/>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6426225" y="3165313"/>
              <a:ext cx="1400700" cy="5439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txBox="1"/>
            <p:nvPr/>
          </p:nvSpPr>
          <p:spPr>
            <a:xfrm>
              <a:off x="2488821" y="1619192"/>
              <a:ext cx="4288200" cy="11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999999"/>
                  </a:solidFill>
                  <a:latin typeface="Raleway Thin"/>
                  <a:ea typeface="Raleway Thin"/>
                  <a:cs typeface="Raleway Thin"/>
                  <a:sym typeface="Raleway Thin"/>
                </a:rPr>
                <a:t>ACTIONS</a:t>
              </a:r>
              <a:endParaRPr sz="4800">
                <a:solidFill>
                  <a:srgbClr val="999999"/>
                </a:solidFill>
                <a:latin typeface="Raleway Thin"/>
                <a:ea typeface="Raleway Thin"/>
                <a:cs typeface="Raleway Thin"/>
                <a:sym typeface="Raleway Thin"/>
              </a:endParaRPr>
            </a:p>
          </p:txBody>
        </p:sp>
        <p:sp>
          <p:nvSpPr>
            <p:cNvPr id="92" name="Google Shape;92;p14"/>
            <p:cNvSpPr/>
            <p:nvPr/>
          </p:nvSpPr>
          <p:spPr>
            <a:xfrm>
              <a:off x="2005850" y="3991395"/>
              <a:ext cx="5883100" cy="1028825"/>
            </a:xfrm>
            <a:custGeom>
              <a:rect b="b" l="l" r="r" t="t"/>
              <a:pathLst>
                <a:path extrusionOk="0" h="41153" w="235324">
                  <a:moveTo>
                    <a:pt x="0" y="41153"/>
                  </a:moveTo>
                  <a:cubicBezTo>
                    <a:pt x="5678" y="40481"/>
                    <a:pt x="25774" y="40182"/>
                    <a:pt x="34066" y="37119"/>
                  </a:cubicBezTo>
                  <a:cubicBezTo>
                    <a:pt x="42358" y="34056"/>
                    <a:pt x="40042" y="26735"/>
                    <a:pt x="49754" y="22776"/>
                  </a:cubicBezTo>
                  <a:cubicBezTo>
                    <a:pt x="59466" y="18817"/>
                    <a:pt x="82551" y="17098"/>
                    <a:pt x="92337" y="13363"/>
                  </a:cubicBezTo>
                  <a:cubicBezTo>
                    <a:pt x="102124" y="9628"/>
                    <a:pt x="101451" y="1559"/>
                    <a:pt x="108473" y="364"/>
                  </a:cubicBezTo>
                  <a:cubicBezTo>
                    <a:pt x="115495" y="-831"/>
                    <a:pt x="125133" y="1709"/>
                    <a:pt x="134471" y="6191"/>
                  </a:cubicBezTo>
                  <a:cubicBezTo>
                    <a:pt x="143809" y="10673"/>
                    <a:pt x="154267" y="24942"/>
                    <a:pt x="164502" y="27258"/>
                  </a:cubicBezTo>
                  <a:cubicBezTo>
                    <a:pt x="174737" y="29574"/>
                    <a:pt x="184075" y="21207"/>
                    <a:pt x="195879" y="20086"/>
                  </a:cubicBezTo>
                  <a:cubicBezTo>
                    <a:pt x="207683" y="18966"/>
                    <a:pt x="228750" y="20460"/>
                    <a:pt x="235324" y="20535"/>
                  </a:cubicBezTo>
                </a:path>
              </a:pathLst>
            </a:custGeom>
            <a:noFill/>
            <a:ln cap="flat" cmpd="sng" w="9525">
              <a:solidFill>
                <a:srgbClr val="6AA84F"/>
              </a:solidFill>
              <a:prstDash val="solid"/>
              <a:round/>
              <a:headEnd len="med" w="med" type="none"/>
              <a:tailEnd len="med" w="med" type="none"/>
            </a:ln>
          </p:spPr>
        </p:sp>
        <p:sp>
          <p:nvSpPr>
            <p:cNvPr id="93" name="Google Shape;93;p14"/>
            <p:cNvSpPr/>
            <p:nvPr/>
          </p:nvSpPr>
          <p:spPr>
            <a:xfrm>
              <a:off x="2005850" y="4202200"/>
              <a:ext cx="5905500" cy="370275"/>
            </a:xfrm>
            <a:custGeom>
              <a:rect b="b" l="l" r="r" t="t"/>
              <a:pathLst>
                <a:path extrusionOk="0" h="14811" w="236220">
                  <a:moveTo>
                    <a:pt x="0" y="5827"/>
                  </a:moveTo>
                  <a:cubicBezTo>
                    <a:pt x="12476" y="7321"/>
                    <a:pt x="55357" y="14717"/>
                    <a:pt x="74855" y="14792"/>
                  </a:cubicBezTo>
                  <a:cubicBezTo>
                    <a:pt x="94353" y="14867"/>
                    <a:pt x="90096" y="8741"/>
                    <a:pt x="116990" y="6276"/>
                  </a:cubicBezTo>
                  <a:cubicBezTo>
                    <a:pt x="143884" y="3811"/>
                    <a:pt x="216348" y="1046"/>
                    <a:pt x="236220" y="0"/>
                  </a:cubicBezTo>
                </a:path>
              </a:pathLst>
            </a:custGeom>
            <a:noFill/>
            <a:ln cap="flat" cmpd="sng" w="9525">
              <a:solidFill>
                <a:srgbClr val="980000"/>
              </a:solidFill>
              <a:prstDash val="solid"/>
              <a:round/>
              <a:headEnd len="med" w="med" type="none"/>
              <a:tailEnd len="med" w="med" type="none"/>
            </a:ln>
          </p:spPr>
        </p:sp>
        <p:sp>
          <p:nvSpPr>
            <p:cNvPr id="94" name="Google Shape;94;p14"/>
            <p:cNvSpPr/>
            <p:nvPr/>
          </p:nvSpPr>
          <p:spPr>
            <a:xfrm>
              <a:off x="1994650" y="3877225"/>
              <a:ext cx="5871875" cy="183025"/>
            </a:xfrm>
            <a:custGeom>
              <a:rect b="b" l="l" r="r" t="t"/>
              <a:pathLst>
                <a:path extrusionOk="0" h="7321" w="234875">
                  <a:moveTo>
                    <a:pt x="0" y="0"/>
                  </a:moveTo>
                  <a:cubicBezTo>
                    <a:pt x="2914" y="1195"/>
                    <a:pt x="4109" y="6574"/>
                    <a:pt x="17481" y="7172"/>
                  </a:cubicBezTo>
                  <a:cubicBezTo>
                    <a:pt x="30853" y="7770"/>
                    <a:pt x="50576" y="4333"/>
                    <a:pt x="80234" y="3586"/>
                  </a:cubicBezTo>
                  <a:cubicBezTo>
                    <a:pt x="109892" y="2839"/>
                    <a:pt x="169657" y="3213"/>
                    <a:pt x="195430" y="2690"/>
                  </a:cubicBezTo>
                  <a:cubicBezTo>
                    <a:pt x="221204" y="2167"/>
                    <a:pt x="228301" y="823"/>
                    <a:pt x="234875" y="449"/>
                  </a:cubicBezTo>
                </a:path>
              </a:pathLst>
            </a:custGeom>
            <a:noFill/>
            <a:ln cap="flat" cmpd="sng" w="9525">
              <a:solidFill>
                <a:srgbClr val="4A86E8"/>
              </a:solidFill>
              <a:prstDash val="solid"/>
              <a:round/>
              <a:headEnd len="med" w="med" type="none"/>
              <a:tailEnd len="med" w="med" type="none"/>
            </a:ln>
          </p:spPr>
        </p:sp>
        <p:sp>
          <p:nvSpPr>
            <p:cNvPr id="95" name="Google Shape;95;p14"/>
            <p:cNvSpPr/>
            <p:nvPr/>
          </p:nvSpPr>
          <p:spPr>
            <a:xfrm>
              <a:off x="2050675" y="4381500"/>
              <a:ext cx="5849475" cy="600450"/>
            </a:xfrm>
            <a:custGeom>
              <a:rect b="b" l="l" r="r" t="t"/>
              <a:pathLst>
                <a:path extrusionOk="0" h="24018" w="233979">
                  <a:moveTo>
                    <a:pt x="0" y="22412"/>
                  </a:moveTo>
                  <a:cubicBezTo>
                    <a:pt x="8068" y="22636"/>
                    <a:pt x="33468" y="24279"/>
                    <a:pt x="48409" y="23756"/>
                  </a:cubicBezTo>
                  <a:cubicBezTo>
                    <a:pt x="63350" y="23233"/>
                    <a:pt x="78815" y="19797"/>
                    <a:pt x="89647" y="19274"/>
                  </a:cubicBezTo>
                  <a:cubicBezTo>
                    <a:pt x="100480" y="18751"/>
                    <a:pt x="107652" y="21889"/>
                    <a:pt x="113404" y="20619"/>
                  </a:cubicBezTo>
                  <a:cubicBezTo>
                    <a:pt x="119156" y="19349"/>
                    <a:pt x="117961" y="11131"/>
                    <a:pt x="124161" y="11654"/>
                  </a:cubicBezTo>
                  <a:cubicBezTo>
                    <a:pt x="130362" y="12177"/>
                    <a:pt x="132304" y="25698"/>
                    <a:pt x="150607" y="23756"/>
                  </a:cubicBezTo>
                  <a:cubicBezTo>
                    <a:pt x="168910" y="21814"/>
                    <a:pt x="220084" y="3959"/>
                    <a:pt x="233979" y="0"/>
                  </a:cubicBezTo>
                </a:path>
              </a:pathLst>
            </a:custGeom>
            <a:noFill/>
            <a:ln cap="flat" cmpd="sng" w="9525">
              <a:solidFill>
                <a:srgbClr val="980000"/>
              </a:solidFill>
              <a:prstDash val="solid"/>
              <a:round/>
              <a:headEnd len="med" w="med" type="none"/>
              <a:tailEnd len="med" w="med" type="none"/>
            </a:ln>
          </p:spPr>
        </p:sp>
        <p:sp>
          <p:nvSpPr>
            <p:cNvPr id="96" name="Google Shape;96;p14"/>
            <p:cNvSpPr/>
            <p:nvPr/>
          </p:nvSpPr>
          <p:spPr>
            <a:xfrm>
              <a:off x="2050675" y="4173497"/>
              <a:ext cx="5849475" cy="801900"/>
            </a:xfrm>
            <a:custGeom>
              <a:rect b="b" l="l" r="r" t="t"/>
              <a:pathLst>
                <a:path extrusionOk="0" h="32076" w="233979">
                  <a:moveTo>
                    <a:pt x="0" y="20422"/>
                  </a:moveTo>
                  <a:cubicBezTo>
                    <a:pt x="7695" y="17882"/>
                    <a:pt x="27865" y="5257"/>
                    <a:pt x="46168" y="5182"/>
                  </a:cubicBezTo>
                  <a:cubicBezTo>
                    <a:pt x="64471" y="5107"/>
                    <a:pt x="87107" y="20796"/>
                    <a:pt x="109818" y="19974"/>
                  </a:cubicBezTo>
                  <a:cubicBezTo>
                    <a:pt x="132529" y="19152"/>
                    <a:pt x="161739" y="-1765"/>
                    <a:pt x="182432" y="252"/>
                  </a:cubicBezTo>
                  <a:cubicBezTo>
                    <a:pt x="203126" y="2269"/>
                    <a:pt x="225388" y="26772"/>
                    <a:pt x="233979" y="32076"/>
                  </a:cubicBezTo>
                </a:path>
              </a:pathLst>
            </a:custGeom>
            <a:noFill/>
            <a:ln cap="flat" cmpd="sng" w="9525">
              <a:solidFill>
                <a:srgbClr val="FF9900"/>
              </a:solidFill>
              <a:prstDash val="solid"/>
              <a:round/>
              <a:headEnd len="med" w="med" type="none"/>
              <a:tailEnd len="med" w="med" type="none"/>
            </a:ln>
          </p:spPr>
        </p:sp>
        <p:sp>
          <p:nvSpPr>
            <p:cNvPr id="97" name="Google Shape;97;p14"/>
            <p:cNvSpPr/>
            <p:nvPr/>
          </p:nvSpPr>
          <p:spPr>
            <a:xfrm rot="-5400000">
              <a:off x="6064806" y="1963745"/>
              <a:ext cx="4937400" cy="1233000"/>
            </a:xfrm>
            <a:prstGeom prst="rect">
              <a:avLst/>
            </a:prstGeom>
            <a:solidFill>
              <a:schemeClr val="lt2"/>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aleway Thin"/>
                  <a:ea typeface="Raleway Thin"/>
                  <a:cs typeface="Raleway Thin"/>
                  <a:sym typeface="Raleway Thin"/>
                </a:rPr>
                <a:t>End</a:t>
              </a:r>
              <a:r>
                <a:rPr lang="en">
                  <a:latin typeface="Raleway Thin"/>
                  <a:ea typeface="Raleway Thin"/>
                  <a:cs typeface="Raleway Thin"/>
                  <a:sym typeface="Raleway Thin"/>
                </a:rPr>
                <a:t> Point</a:t>
              </a:r>
              <a:endParaRPr>
                <a:latin typeface="Raleway Thin"/>
                <a:ea typeface="Raleway Thin"/>
                <a:cs typeface="Raleway Thin"/>
                <a:sym typeface="Raleway Thin"/>
              </a:endParaRPr>
            </a:p>
          </p:txBody>
        </p:sp>
        <p:sp>
          <p:nvSpPr>
            <p:cNvPr id="98" name="Google Shape;98;p14"/>
            <p:cNvSpPr/>
            <p:nvPr/>
          </p:nvSpPr>
          <p:spPr>
            <a:xfrm>
              <a:off x="4325475" y="4129375"/>
              <a:ext cx="190500" cy="183000"/>
            </a:xfrm>
            <a:prstGeom prst="ellipse">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4863350" y="4792400"/>
              <a:ext cx="190500" cy="183000"/>
            </a:xfrm>
            <a:prstGeom prst="ellipse">
              <a:avLst/>
            </a:prstGeom>
            <a:solidFill>
              <a:srgbClr val="00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6479250" y="4482950"/>
              <a:ext cx="190500" cy="183000"/>
            </a:xfrm>
            <a:prstGeom prst="ellipse">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 name="Google Shape;101;p14"/>
            <p:cNvCxnSpPr>
              <a:stCxn id="98" idx="2"/>
              <a:endCxn id="80" idx="2"/>
            </p:cNvCxnSpPr>
            <p:nvPr/>
          </p:nvCxnSpPr>
          <p:spPr>
            <a:xfrm rot="10800000">
              <a:off x="4145175" y="3709075"/>
              <a:ext cx="180300" cy="511800"/>
            </a:xfrm>
            <a:prstGeom prst="curvedConnector2">
              <a:avLst/>
            </a:prstGeom>
            <a:noFill/>
            <a:ln cap="flat" cmpd="sng" w="28575">
              <a:solidFill>
                <a:srgbClr val="980000"/>
              </a:solidFill>
              <a:prstDash val="dot"/>
              <a:round/>
              <a:headEnd len="med" w="med" type="none"/>
              <a:tailEnd len="med" w="med" type="oval"/>
            </a:ln>
          </p:spPr>
        </p:cxnSp>
        <p:cxnSp>
          <p:nvCxnSpPr>
            <p:cNvPr id="102" name="Google Shape;102;p14"/>
            <p:cNvCxnSpPr/>
            <p:nvPr/>
          </p:nvCxnSpPr>
          <p:spPr>
            <a:xfrm rot="-5400000">
              <a:off x="3619400" y="2857350"/>
              <a:ext cx="3339600" cy="694800"/>
            </a:xfrm>
            <a:prstGeom prst="curvedConnector3">
              <a:avLst>
                <a:gd fmla="val 50000" name="adj1"/>
              </a:avLst>
            </a:prstGeom>
            <a:noFill/>
            <a:ln cap="flat" cmpd="sng" w="28575">
              <a:solidFill>
                <a:srgbClr val="980000"/>
              </a:solidFill>
              <a:prstDash val="dot"/>
              <a:round/>
              <a:headEnd len="med" w="med" type="none"/>
              <a:tailEnd len="med" w="med" type="oval"/>
            </a:ln>
          </p:spPr>
        </p:cxnSp>
        <p:cxnSp>
          <p:nvCxnSpPr>
            <p:cNvPr id="103" name="Google Shape;103;p14"/>
            <p:cNvCxnSpPr/>
            <p:nvPr/>
          </p:nvCxnSpPr>
          <p:spPr>
            <a:xfrm rot="-5400000">
              <a:off x="6006225" y="3417850"/>
              <a:ext cx="1737000" cy="526500"/>
            </a:xfrm>
            <a:prstGeom prst="curvedConnector3">
              <a:avLst>
                <a:gd fmla="val 50000" name="adj1"/>
              </a:avLst>
            </a:prstGeom>
            <a:noFill/>
            <a:ln cap="flat" cmpd="sng" w="28575">
              <a:solidFill>
                <a:srgbClr val="980000"/>
              </a:solidFill>
              <a:prstDash val="dot"/>
              <a:round/>
              <a:headEnd len="med" w="med" type="none"/>
              <a:tailEnd len="med" w="med" type="oval"/>
            </a:ln>
          </p:spPr>
        </p:cxnSp>
      </p:grpSp>
      <p:sp>
        <p:nvSpPr>
          <p:cNvPr id="104" name="Google Shape;104;p14"/>
          <p:cNvSpPr txBox="1"/>
          <p:nvPr/>
        </p:nvSpPr>
        <p:spPr>
          <a:xfrm>
            <a:off x="344925" y="187800"/>
            <a:ext cx="58434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a:t>
            </a:r>
            <a:endParaRPr sz="2400">
              <a:latin typeface="Raleway Thin"/>
              <a:ea typeface="Raleway Thin"/>
              <a:cs typeface="Raleway Thin"/>
              <a:sym typeface="Raleway Thin"/>
            </a:endParaRPr>
          </a:p>
        </p:txBody>
      </p:sp>
      <p:pic>
        <p:nvPicPr>
          <p:cNvPr id="105" name="Google Shape;105;p14"/>
          <p:cNvPicPr preferRelativeResize="0"/>
          <p:nvPr/>
        </p:nvPicPr>
        <p:blipFill rotWithShape="1">
          <a:blip r:embed="rId3">
            <a:alphaModFix/>
          </a:blip>
          <a:srcRect b="0" l="26802" r="28770" t="0"/>
          <a:stretch/>
        </p:blipFill>
        <p:spPr>
          <a:xfrm>
            <a:off x="7962900" y="2884850"/>
            <a:ext cx="732950" cy="1166200"/>
          </a:xfrm>
          <a:prstGeom prst="rect">
            <a:avLst/>
          </a:prstGeom>
          <a:noFill/>
          <a:ln>
            <a:noFill/>
          </a:ln>
        </p:spPr>
      </p:pic>
      <p:sp>
        <p:nvSpPr>
          <p:cNvPr id="106" name="Google Shape;106;p14"/>
          <p:cNvSpPr/>
          <p:nvPr/>
        </p:nvSpPr>
        <p:spPr>
          <a:xfrm>
            <a:off x="0" y="4746125"/>
            <a:ext cx="9144000" cy="411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14"/>
          <p:cNvPicPr preferRelativeResize="0"/>
          <p:nvPr/>
        </p:nvPicPr>
        <p:blipFill>
          <a:blip r:embed="rId4">
            <a:alphaModFix/>
          </a:blip>
          <a:stretch>
            <a:fillRect/>
          </a:stretch>
        </p:blipFill>
        <p:spPr>
          <a:xfrm>
            <a:off x="7681675" y="4122900"/>
            <a:ext cx="1295400" cy="514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32"/>
          <p:cNvSpPr txBox="1"/>
          <p:nvPr/>
        </p:nvSpPr>
        <p:spPr>
          <a:xfrm>
            <a:off x="71050" y="187800"/>
            <a:ext cx="90081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a:t>
            </a:r>
            <a:r>
              <a:rPr lang="en" sz="2300">
                <a:latin typeface="Raleway Thin"/>
                <a:ea typeface="Raleway Thin"/>
                <a:cs typeface="Raleway Thin"/>
                <a:sym typeface="Raleway Thin"/>
              </a:rPr>
              <a:t>Measurement</a:t>
            </a:r>
            <a:r>
              <a:rPr lang="en" sz="2400">
                <a:latin typeface="Raleway Thin"/>
                <a:ea typeface="Raleway Thin"/>
                <a:cs typeface="Raleway Thin"/>
                <a:sym typeface="Raleway Thin"/>
              </a:rPr>
              <a:t> </a:t>
            </a:r>
            <a:r>
              <a:rPr b="1" lang="en" sz="2400">
                <a:latin typeface="Raleway"/>
                <a:ea typeface="Raleway"/>
                <a:cs typeface="Raleway"/>
                <a:sym typeface="Raleway"/>
              </a:rPr>
              <a:t>(Done in Meeting) </a:t>
            </a:r>
            <a:endParaRPr b="1" sz="2400">
              <a:latin typeface="Raleway"/>
              <a:ea typeface="Raleway"/>
              <a:cs typeface="Raleway"/>
              <a:sym typeface="Raleway"/>
            </a:endParaRPr>
          </a:p>
        </p:txBody>
      </p:sp>
      <p:sp>
        <p:nvSpPr>
          <p:cNvPr id="482" name="Google Shape;482;p32"/>
          <p:cNvSpPr txBox="1"/>
          <p:nvPr/>
        </p:nvSpPr>
        <p:spPr>
          <a:xfrm rot="-5400000">
            <a:off x="210575" y="1488000"/>
            <a:ext cx="9348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Raleway Thin"/>
                <a:ea typeface="Raleway Thin"/>
                <a:cs typeface="Raleway Thin"/>
                <a:sym typeface="Raleway Thin"/>
              </a:rPr>
              <a:t>Stakeholders</a:t>
            </a:r>
            <a:endParaRPr sz="900">
              <a:solidFill>
                <a:srgbClr val="FFFFFF"/>
              </a:solidFill>
              <a:latin typeface="Raleway Thin"/>
              <a:ea typeface="Raleway Thin"/>
              <a:cs typeface="Raleway Thin"/>
              <a:sym typeface="Raleway Thin"/>
            </a:endParaRPr>
          </a:p>
        </p:txBody>
      </p:sp>
      <p:sp>
        <p:nvSpPr>
          <p:cNvPr id="483" name="Google Shape;483;p32"/>
          <p:cNvSpPr txBox="1"/>
          <p:nvPr/>
        </p:nvSpPr>
        <p:spPr>
          <a:xfrm rot="-5400000">
            <a:off x="748375" y="1494601"/>
            <a:ext cx="9036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Public</a:t>
            </a:r>
            <a:endParaRPr>
              <a:solidFill>
                <a:srgbClr val="FFFFFF"/>
              </a:solidFill>
              <a:latin typeface="Raleway Thin"/>
              <a:ea typeface="Raleway Thin"/>
              <a:cs typeface="Raleway Thin"/>
              <a:sym typeface="Raleway Thin"/>
            </a:endParaRPr>
          </a:p>
        </p:txBody>
      </p:sp>
      <p:sp>
        <p:nvSpPr>
          <p:cNvPr id="484" name="Google Shape;484;p32"/>
          <p:cNvSpPr txBox="1"/>
          <p:nvPr/>
        </p:nvSpPr>
        <p:spPr>
          <a:xfrm>
            <a:off x="459502" y="755425"/>
            <a:ext cx="85596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Phases/Time</a:t>
            </a:r>
            <a:endParaRPr>
              <a:solidFill>
                <a:srgbClr val="FFFFFF"/>
              </a:solidFill>
              <a:latin typeface="Raleway Thin"/>
              <a:ea typeface="Raleway Thin"/>
              <a:cs typeface="Raleway Thin"/>
              <a:sym typeface="Raleway Thin"/>
            </a:endParaRPr>
          </a:p>
        </p:txBody>
      </p:sp>
      <p:sp>
        <p:nvSpPr>
          <p:cNvPr id="485" name="Google Shape;485;p32"/>
          <p:cNvSpPr txBox="1"/>
          <p:nvPr/>
        </p:nvSpPr>
        <p:spPr>
          <a:xfrm>
            <a:off x="1512800" y="1261350"/>
            <a:ext cx="1591200" cy="9036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a:ea typeface="Raleway"/>
                <a:cs typeface="Raleway"/>
                <a:sym typeface="Raleway"/>
              </a:rPr>
              <a:t>What actions were made by this stakeholder? </a:t>
            </a:r>
            <a:endParaRPr>
              <a:latin typeface="Raleway"/>
              <a:ea typeface="Raleway"/>
              <a:cs typeface="Raleway"/>
              <a:sym typeface="Raleway"/>
            </a:endParaRPr>
          </a:p>
        </p:txBody>
      </p:sp>
      <p:sp>
        <p:nvSpPr>
          <p:cNvPr id="486" name="Google Shape;486;p32"/>
          <p:cNvSpPr txBox="1"/>
          <p:nvPr/>
        </p:nvSpPr>
        <p:spPr>
          <a:xfrm>
            <a:off x="3189100" y="1261350"/>
            <a:ext cx="1591200" cy="9036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a:ea typeface="Raleway"/>
                <a:cs typeface="Raleway"/>
                <a:sym typeface="Raleway"/>
              </a:rPr>
              <a:t>What actions were made by this stakeholder? </a:t>
            </a:r>
            <a:endParaRPr>
              <a:latin typeface="Raleway"/>
              <a:ea typeface="Raleway"/>
              <a:cs typeface="Raleway"/>
              <a:sym typeface="Raleway"/>
            </a:endParaRPr>
          </a:p>
        </p:txBody>
      </p:sp>
      <p:sp>
        <p:nvSpPr>
          <p:cNvPr id="487" name="Google Shape;487;p32"/>
          <p:cNvSpPr/>
          <p:nvPr/>
        </p:nvSpPr>
        <p:spPr>
          <a:xfrm>
            <a:off x="2524713" y="1975375"/>
            <a:ext cx="381000" cy="381000"/>
          </a:xfrm>
          <a:prstGeom prst="ellipse">
            <a:avLst/>
          </a:prstGeom>
          <a:solidFill>
            <a:srgbClr val="98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aleway"/>
                <a:ea typeface="Raleway"/>
                <a:cs typeface="Raleway"/>
                <a:sym typeface="Raleway"/>
              </a:rPr>
              <a:t>4</a:t>
            </a:r>
            <a:endParaRPr b="1">
              <a:solidFill>
                <a:srgbClr val="FFFFFF"/>
              </a:solidFill>
              <a:latin typeface="Raleway"/>
              <a:ea typeface="Raleway"/>
              <a:cs typeface="Raleway"/>
              <a:sym typeface="Raleway"/>
            </a:endParaRPr>
          </a:p>
        </p:txBody>
      </p:sp>
      <p:sp>
        <p:nvSpPr>
          <p:cNvPr id="488" name="Google Shape;488;p32"/>
          <p:cNvSpPr txBox="1"/>
          <p:nvPr/>
        </p:nvSpPr>
        <p:spPr>
          <a:xfrm>
            <a:off x="4865400" y="1250188"/>
            <a:ext cx="1591200" cy="9036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aleway"/>
                <a:ea typeface="Raleway"/>
                <a:cs typeface="Raleway"/>
                <a:sym typeface="Raleway"/>
              </a:rPr>
              <a:t>What actions were made by this stakeholder? </a:t>
            </a:r>
            <a:endParaRPr>
              <a:latin typeface="Raleway"/>
              <a:ea typeface="Raleway"/>
              <a:cs typeface="Raleway"/>
              <a:sym typeface="Raleway"/>
            </a:endParaRPr>
          </a:p>
        </p:txBody>
      </p:sp>
      <p:sp>
        <p:nvSpPr>
          <p:cNvPr id="489" name="Google Shape;489;p32"/>
          <p:cNvSpPr/>
          <p:nvPr/>
        </p:nvSpPr>
        <p:spPr>
          <a:xfrm>
            <a:off x="981625" y="1261350"/>
            <a:ext cx="5767800" cy="3145500"/>
          </a:xfrm>
          <a:prstGeom prst="rect">
            <a:avLst/>
          </a:prstGeom>
          <a:solidFill>
            <a:srgbClr val="FFFFFF">
              <a:alpha val="68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0" name="Google Shape;490;p32"/>
          <p:cNvPicPr preferRelativeResize="0"/>
          <p:nvPr/>
        </p:nvPicPr>
        <p:blipFill>
          <a:blip r:embed="rId3">
            <a:alphaModFix/>
          </a:blip>
          <a:stretch>
            <a:fillRect/>
          </a:stretch>
        </p:blipFill>
        <p:spPr>
          <a:xfrm>
            <a:off x="6259575" y="1980988"/>
            <a:ext cx="1173940" cy="1831375"/>
          </a:xfrm>
          <a:prstGeom prst="rect">
            <a:avLst/>
          </a:prstGeom>
          <a:noFill/>
          <a:ln>
            <a:noFill/>
          </a:ln>
        </p:spPr>
      </p:pic>
      <p:sp>
        <p:nvSpPr>
          <p:cNvPr id="491" name="Google Shape;491;p32"/>
          <p:cNvSpPr txBox="1"/>
          <p:nvPr/>
        </p:nvSpPr>
        <p:spPr>
          <a:xfrm rot="-5400000">
            <a:off x="-978175" y="3389575"/>
            <a:ext cx="27072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Indicators</a:t>
            </a:r>
            <a:endParaRPr>
              <a:solidFill>
                <a:srgbClr val="FFFFFF"/>
              </a:solidFill>
              <a:latin typeface="Raleway Thin"/>
              <a:ea typeface="Raleway Thin"/>
              <a:cs typeface="Raleway Thin"/>
              <a:sym typeface="Raleway Thin"/>
            </a:endParaRPr>
          </a:p>
        </p:txBody>
      </p:sp>
      <p:sp>
        <p:nvSpPr>
          <p:cNvPr id="492" name="Google Shape;492;p32"/>
          <p:cNvSpPr txBox="1"/>
          <p:nvPr/>
        </p:nvSpPr>
        <p:spPr>
          <a:xfrm rot="-5400000">
            <a:off x="435000" y="4314175"/>
            <a:ext cx="8580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Weak</a:t>
            </a:r>
            <a:endParaRPr sz="1200">
              <a:solidFill>
                <a:srgbClr val="FFFFFF"/>
              </a:solidFill>
              <a:latin typeface="Raleway Thin"/>
              <a:ea typeface="Raleway Thin"/>
              <a:cs typeface="Raleway Thin"/>
              <a:sym typeface="Raleway Thin"/>
            </a:endParaRPr>
          </a:p>
        </p:txBody>
      </p:sp>
      <p:sp>
        <p:nvSpPr>
          <p:cNvPr id="493" name="Google Shape;493;p32"/>
          <p:cNvSpPr txBox="1"/>
          <p:nvPr/>
        </p:nvSpPr>
        <p:spPr>
          <a:xfrm rot="-5400000">
            <a:off x="407400" y="3394825"/>
            <a:ext cx="9132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Moderate</a:t>
            </a:r>
            <a:endParaRPr sz="1200">
              <a:solidFill>
                <a:srgbClr val="FFFFFF"/>
              </a:solidFill>
              <a:latin typeface="Raleway Thin"/>
              <a:ea typeface="Raleway Thin"/>
              <a:cs typeface="Raleway Thin"/>
              <a:sym typeface="Raleway Thin"/>
            </a:endParaRPr>
          </a:p>
        </p:txBody>
      </p:sp>
      <p:sp>
        <p:nvSpPr>
          <p:cNvPr id="494" name="Google Shape;494;p32"/>
          <p:cNvSpPr txBox="1"/>
          <p:nvPr/>
        </p:nvSpPr>
        <p:spPr>
          <a:xfrm rot="-5400000">
            <a:off x="435000" y="2453563"/>
            <a:ext cx="8580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aleway Thin"/>
                <a:ea typeface="Raleway Thin"/>
                <a:cs typeface="Raleway Thin"/>
                <a:sym typeface="Raleway Thin"/>
              </a:rPr>
              <a:t>High</a:t>
            </a:r>
            <a:endParaRPr sz="1200">
              <a:solidFill>
                <a:srgbClr val="FFFFFF"/>
              </a:solidFill>
              <a:latin typeface="Raleway Thin"/>
              <a:ea typeface="Raleway Thin"/>
              <a:cs typeface="Raleway Thin"/>
              <a:sym typeface="Raleway Thin"/>
            </a:endParaRPr>
          </a:p>
        </p:txBody>
      </p:sp>
      <p:sp>
        <p:nvSpPr>
          <p:cNvPr id="495" name="Google Shape;495;p32"/>
          <p:cNvSpPr/>
          <p:nvPr/>
        </p:nvSpPr>
        <p:spPr>
          <a:xfrm>
            <a:off x="1057825" y="2603125"/>
            <a:ext cx="100800" cy="133800"/>
          </a:xfrm>
          <a:prstGeom prst="ellipse">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2"/>
          <p:cNvSpPr/>
          <p:nvPr/>
        </p:nvSpPr>
        <p:spPr>
          <a:xfrm>
            <a:off x="1057825" y="3504984"/>
            <a:ext cx="100800" cy="133800"/>
          </a:xfrm>
          <a:prstGeom prst="ellipse">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2"/>
          <p:cNvSpPr/>
          <p:nvPr/>
        </p:nvSpPr>
        <p:spPr>
          <a:xfrm>
            <a:off x="1057825" y="4406843"/>
            <a:ext cx="100800" cy="133800"/>
          </a:xfrm>
          <a:prstGeom prst="ellipse">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2"/>
          <p:cNvSpPr/>
          <p:nvPr/>
        </p:nvSpPr>
        <p:spPr>
          <a:xfrm>
            <a:off x="1378325" y="3414407"/>
            <a:ext cx="4493550" cy="1248700"/>
          </a:xfrm>
          <a:custGeom>
            <a:rect b="b" l="l" r="r" t="t"/>
            <a:pathLst>
              <a:path extrusionOk="0" h="49948" w="179742">
                <a:moveTo>
                  <a:pt x="0" y="46304"/>
                </a:moveTo>
                <a:cubicBezTo>
                  <a:pt x="10982" y="46379"/>
                  <a:pt x="45272" y="53774"/>
                  <a:pt x="65891" y="46752"/>
                </a:cubicBezTo>
                <a:cubicBezTo>
                  <a:pt x="86510" y="39730"/>
                  <a:pt x="104738" y="11715"/>
                  <a:pt x="123713" y="4170"/>
                </a:cubicBezTo>
                <a:cubicBezTo>
                  <a:pt x="142688" y="-3375"/>
                  <a:pt x="170404" y="1928"/>
                  <a:pt x="179742" y="1480"/>
                </a:cubicBezTo>
              </a:path>
            </a:pathLst>
          </a:custGeom>
          <a:noFill/>
          <a:ln cap="flat" cmpd="sng" w="28575">
            <a:solidFill>
              <a:srgbClr val="E288C4"/>
            </a:solidFill>
            <a:prstDash val="solid"/>
            <a:round/>
            <a:headEnd len="med" w="med" type="none"/>
            <a:tailEnd len="med" w="med" type="none"/>
          </a:ln>
        </p:spPr>
      </p:sp>
      <p:sp>
        <p:nvSpPr>
          <p:cNvPr id="499" name="Google Shape;499;p32"/>
          <p:cNvSpPr/>
          <p:nvPr/>
        </p:nvSpPr>
        <p:spPr>
          <a:xfrm>
            <a:off x="1322300" y="3653125"/>
            <a:ext cx="4572000" cy="22400"/>
          </a:xfrm>
          <a:custGeom>
            <a:rect b="b" l="l" r="r" t="t"/>
            <a:pathLst>
              <a:path extrusionOk="0" h="896" w="182880">
                <a:moveTo>
                  <a:pt x="0" y="0"/>
                </a:moveTo>
                <a:cubicBezTo>
                  <a:pt x="30480" y="149"/>
                  <a:pt x="152400" y="747"/>
                  <a:pt x="182880" y="896"/>
                </a:cubicBezTo>
              </a:path>
            </a:pathLst>
          </a:custGeom>
          <a:noFill/>
          <a:ln cap="flat" cmpd="sng" w="28575">
            <a:solidFill>
              <a:srgbClr val="FF9900"/>
            </a:solidFill>
            <a:prstDash val="solid"/>
            <a:round/>
            <a:headEnd len="med" w="med" type="none"/>
            <a:tailEnd len="med" w="med" type="none"/>
          </a:ln>
        </p:spPr>
      </p:sp>
      <p:sp>
        <p:nvSpPr>
          <p:cNvPr id="500" name="Google Shape;500;p32"/>
          <p:cNvSpPr/>
          <p:nvPr/>
        </p:nvSpPr>
        <p:spPr>
          <a:xfrm>
            <a:off x="1389525" y="2532408"/>
            <a:ext cx="4471150" cy="2028400"/>
          </a:xfrm>
          <a:custGeom>
            <a:rect b="b" l="l" r="r" t="t"/>
            <a:pathLst>
              <a:path extrusionOk="0" h="81136" w="178846">
                <a:moveTo>
                  <a:pt x="0" y="81136"/>
                </a:moveTo>
                <a:cubicBezTo>
                  <a:pt x="9264" y="75085"/>
                  <a:pt x="37801" y="57679"/>
                  <a:pt x="55581" y="44829"/>
                </a:cubicBezTo>
                <a:cubicBezTo>
                  <a:pt x="73361" y="31980"/>
                  <a:pt x="86136" y="11286"/>
                  <a:pt x="106680" y="4039"/>
                </a:cubicBezTo>
                <a:cubicBezTo>
                  <a:pt x="127224" y="-3207"/>
                  <a:pt x="166818" y="1798"/>
                  <a:pt x="178846" y="1350"/>
                </a:cubicBezTo>
              </a:path>
            </a:pathLst>
          </a:custGeom>
          <a:noFill/>
          <a:ln cap="flat" cmpd="sng" w="28575">
            <a:solidFill>
              <a:srgbClr val="6AA84F"/>
            </a:solidFill>
            <a:prstDash val="solid"/>
            <a:round/>
            <a:headEnd len="med" w="med" type="none"/>
            <a:tailEnd len="med" w="med" type="none"/>
          </a:ln>
        </p:spPr>
      </p:sp>
      <p:sp>
        <p:nvSpPr>
          <p:cNvPr id="501" name="Google Shape;501;p32"/>
          <p:cNvSpPr/>
          <p:nvPr/>
        </p:nvSpPr>
        <p:spPr>
          <a:xfrm>
            <a:off x="1299875" y="2621219"/>
            <a:ext cx="4605625" cy="801025"/>
          </a:xfrm>
          <a:custGeom>
            <a:rect b="b" l="l" r="r" t="t"/>
            <a:pathLst>
              <a:path extrusionOk="0" h="32041" w="184225">
                <a:moveTo>
                  <a:pt x="0" y="5417"/>
                </a:moveTo>
                <a:cubicBezTo>
                  <a:pt x="14792" y="4745"/>
                  <a:pt x="68879" y="-3025"/>
                  <a:pt x="88751" y="1383"/>
                </a:cubicBezTo>
                <a:cubicBezTo>
                  <a:pt x="108623" y="5791"/>
                  <a:pt x="103319" y="30444"/>
                  <a:pt x="119231" y="31863"/>
                </a:cubicBezTo>
                <a:cubicBezTo>
                  <a:pt x="135143" y="33282"/>
                  <a:pt x="173393" y="13560"/>
                  <a:pt x="184225" y="9899"/>
                </a:cubicBezTo>
              </a:path>
            </a:pathLst>
          </a:custGeom>
          <a:noFill/>
          <a:ln cap="flat" cmpd="sng" w="28575">
            <a:solidFill>
              <a:srgbClr val="4A86E8"/>
            </a:solidFill>
            <a:prstDash val="solid"/>
            <a:round/>
            <a:headEnd len="med" w="med" type="none"/>
            <a:tailEnd len="med" w="med" type="none"/>
          </a:ln>
        </p:spPr>
      </p:sp>
      <p:sp>
        <p:nvSpPr>
          <p:cNvPr id="502" name="Google Shape;502;p32"/>
          <p:cNvSpPr/>
          <p:nvPr/>
        </p:nvSpPr>
        <p:spPr>
          <a:xfrm>
            <a:off x="2610975" y="3462350"/>
            <a:ext cx="347400" cy="3474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3" name="Google Shape;503;p32"/>
          <p:cNvCxnSpPr/>
          <p:nvPr/>
        </p:nvCxnSpPr>
        <p:spPr>
          <a:xfrm rot="10800000">
            <a:off x="2734275" y="2330725"/>
            <a:ext cx="67200" cy="1131900"/>
          </a:xfrm>
          <a:prstGeom prst="straightConnector1">
            <a:avLst/>
          </a:prstGeom>
          <a:noFill/>
          <a:ln cap="flat" cmpd="sng" w="28575">
            <a:solidFill>
              <a:schemeClr val="dk2"/>
            </a:solidFill>
            <a:prstDash val="dot"/>
            <a:round/>
            <a:headEnd len="med" w="med" type="none"/>
            <a:tailEnd len="med" w="med" type="none"/>
          </a:ln>
        </p:spPr>
      </p:cxnSp>
      <p:sp>
        <p:nvSpPr>
          <p:cNvPr id="504" name="Google Shape;504;p32"/>
          <p:cNvSpPr/>
          <p:nvPr/>
        </p:nvSpPr>
        <p:spPr>
          <a:xfrm>
            <a:off x="3559000" y="2615975"/>
            <a:ext cx="347400" cy="3474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5" name="Google Shape;505;p32"/>
          <p:cNvCxnSpPr/>
          <p:nvPr/>
        </p:nvCxnSpPr>
        <p:spPr>
          <a:xfrm flipH="1" rot="10800000">
            <a:off x="3854825" y="1658600"/>
            <a:ext cx="392100" cy="1030800"/>
          </a:xfrm>
          <a:prstGeom prst="straightConnector1">
            <a:avLst/>
          </a:prstGeom>
          <a:noFill/>
          <a:ln cap="flat" cmpd="sng" w="28575">
            <a:solidFill>
              <a:schemeClr val="dk2"/>
            </a:solidFill>
            <a:prstDash val="dot"/>
            <a:round/>
            <a:headEnd len="med" w="med" type="none"/>
            <a:tailEnd len="med" w="med" type="none"/>
          </a:ln>
        </p:spPr>
      </p:cxnSp>
      <p:sp>
        <p:nvSpPr>
          <p:cNvPr id="506" name="Google Shape;506;p32"/>
          <p:cNvSpPr/>
          <p:nvPr/>
        </p:nvSpPr>
        <p:spPr>
          <a:xfrm>
            <a:off x="0" y="4746125"/>
            <a:ext cx="9144000" cy="411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7" name="Google Shape;507;p32"/>
          <p:cNvPicPr preferRelativeResize="0"/>
          <p:nvPr/>
        </p:nvPicPr>
        <p:blipFill rotWithShape="1">
          <a:blip r:embed="rId4">
            <a:alphaModFix/>
          </a:blip>
          <a:srcRect b="0" l="26802" r="28770" t="0"/>
          <a:stretch/>
        </p:blipFill>
        <p:spPr>
          <a:xfrm>
            <a:off x="7962900" y="2884850"/>
            <a:ext cx="732950" cy="1166200"/>
          </a:xfrm>
          <a:prstGeom prst="rect">
            <a:avLst/>
          </a:prstGeom>
          <a:noFill/>
          <a:ln>
            <a:noFill/>
          </a:ln>
        </p:spPr>
      </p:pic>
      <p:pic>
        <p:nvPicPr>
          <p:cNvPr id="508" name="Google Shape;508;p32"/>
          <p:cNvPicPr preferRelativeResize="0"/>
          <p:nvPr/>
        </p:nvPicPr>
        <p:blipFill>
          <a:blip r:embed="rId5">
            <a:alphaModFix/>
          </a:blip>
          <a:stretch>
            <a:fillRect/>
          </a:stretch>
        </p:blipFill>
        <p:spPr>
          <a:xfrm>
            <a:off x="7681675" y="4122900"/>
            <a:ext cx="1295400" cy="514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3"/>
          <p:cNvSpPr txBox="1"/>
          <p:nvPr/>
        </p:nvSpPr>
        <p:spPr>
          <a:xfrm>
            <a:off x="344925" y="187800"/>
            <a:ext cx="76086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End Point (template)</a:t>
            </a:r>
            <a:endParaRPr sz="2400">
              <a:latin typeface="Raleway Thin"/>
              <a:ea typeface="Raleway Thin"/>
              <a:cs typeface="Raleway Thin"/>
              <a:sym typeface="Raleway Thin"/>
            </a:endParaRPr>
          </a:p>
        </p:txBody>
      </p:sp>
      <p:sp>
        <p:nvSpPr>
          <p:cNvPr id="514" name="Google Shape;514;p33"/>
          <p:cNvSpPr txBox="1"/>
          <p:nvPr/>
        </p:nvSpPr>
        <p:spPr>
          <a:xfrm>
            <a:off x="1016825" y="797100"/>
            <a:ext cx="11991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aleway Thin"/>
                <a:ea typeface="Raleway Thin"/>
                <a:cs typeface="Raleway Thin"/>
                <a:sym typeface="Raleway Thin"/>
              </a:rPr>
              <a:t>Assets</a:t>
            </a:r>
            <a:endParaRPr>
              <a:solidFill>
                <a:srgbClr val="FFFFFF"/>
              </a:solidFill>
              <a:latin typeface="Raleway Thin"/>
              <a:ea typeface="Raleway Thin"/>
              <a:cs typeface="Raleway Thin"/>
              <a:sym typeface="Raleway Thin"/>
            </a:endParaRPr>
          </a:p>
        </p:txBody>
      </p:sp>
      <p:sp>
        <p:nvSpPr>
          <p:cNvPr id="515" name="Google Shape;515;p33"/>
          <p:cNvSpPr/>
          <p:nvPr/>
        </p:nvSpPr>
        <p:spPr>
          <a:xfrm>
            <a:off x="769600" y="1485900"/>
            <a:ext cx="3684300" cy="2366100"/>
          </a:xfrm>
          <a:prstGeom prst="roundRect">
            <a:avLst>
              <a:gd fmla="val 16667" name="adj"/>
            </a:avLst>
          </a:prstGeom>
          <a:noFill/>
          <a:ln cap="flat" cmpd="sng" w="19050">
            <a:solidFill>
              <a:srgbClr val="FF99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3"/>
          <p:cNvSpPr txBox="1"/>
          <p:nvPr/>
        </p:nvSpPr>
        <p:spPr>
          <a:xfrm>
            <a:off x="1839125" y="2218701"/>
            <a:ext cx="1440000" cy="79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B7B7B7"/>
                </a:solidFill>
                <a:latin typeface="Raleway Thin"/>
                <a:ea typeface="Raleway Thin"/>
                <a:cs typeface="Raleway Thin"/>
                <a:sym typeface="Raleway Thin"/>
              </a:rPr>
              <a:t>PLACE  PICTURE(S) OF YOUR ASSETS HERE</a:t>
            </a:r>
            <a:endParaRPr>
              <a:solidFill>
                <a:srgbClr val="B7B7B7"/>
              </a:solidFill>
              <a:latin typeface="Raleway Thin"/>
              <a:ea typeface="Raleway Thin"/>
              <a:cs typeface="Raleway Thin"/>
              <a:sym typeface="Raleway Thin"/>
            </a:endParaRPr>
          </a:p>
        </p:txBody>
      </p:sp>
      <p:sp>
        <p:nvSpPr>
          <p:cNvPr id="517" name="Google Shape;517;p33"/>
          <p:cNvSpPr txBox="1"/>
          <p:nvPr/>
        </p:nvSpPr>
        <p:spPr>
          <a:xfrm>
            <a:off x="2508125" y="681600"/>
            <a:ext cx="45663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In the spaces below, please provide images of your ENDING asset(s) along with a short description (ex. Type of building, etc.).</a:t>
            </a:r>
            <a:endParaRPr b="1" sz="1200">
              <a:latin typeface="Raleway"/>
              <a:ea typeface="Raleway"/>
              <a:cs typeface="Raleway"/>
              <a:sym typeface="Raleway"/>
            </a:endParaRPr>
          </a:p>
        </p:txBody>
      </p:sp>
      <p:sp>
        <p:nvSpPr>
          <p:cNvPr id="518" name="Google Shape;518;p33"/>
          <p:cNvSpPr/>
          <p:nvPr/>
        </p:nvSpPr>
        <p:spPr>
          <a:xfrm>
            <a:off x="1714450" y="4051050"/>
            <a:ext cx="1794600" cy="835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3"/>
          <p:cNvSpPr txBox="1"/>
          <p:nvPr/>
        </p:nvSpPr>
        <p:spPr>
          <a:xfrm>
            <a:off x="1834450" y="4103700"/>
            <a:ext cx="15546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aleway"/>
                <a:ea typeface="Raleway"/>
                <a:cs typeface="Raleway"/>
                <a:sym typeface="Raleway"/>
              </a:rPr>
              <a:t>Fooddemocracy: kaskantine</a:t>
            </a:r>
            <a:endParaRPr sz="1200">
              <a:latin typeface="Raleway"/>
              <a:ea typeface="Raleway"/>
              <a:cs typeface="Raleway"/>
              <a:sym typeface="Raleway"/>
            </a:endParaRPr>
          </a:p>
        </p:txBody>
      </p:sp>
      <p:sp>
        <p:nvSpPr>
          <p:cNvPr id="520" name="Google Shape;520;p33"/>
          <p:cNvSpPr/>
          <p:nvPr/>
        </p:nvSpPr>
        <p:spPr>
          <a:xfrm>
            <a:off x="4690100" y="1485900"/>
            <a:ext cx="3684300" cy="2366100"/>
          </a:xfrm>
          <a:prstGeom prst="roundRect">
            <a:avLst>
              <a:gd fmla="val 16667" name="adj"/>
            </a:avLst>
          </a:prstGeom>
          <a:noFill/>
          <a:ln cap="flat" cmpd="sng" w="19050">
            <a:solidFill>
              <a:srgbClr val="FF99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3"/>
          <p:cNvSpPr txBox="1"/>
          <p:nvPr/>
        </p:nvSpPr>
        <p:spPr>
          <a:xfrm>
            <a:off x="5759625" y="2218701"/>
            <a:ext cx="1440000" cy="79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B7B7B7"/>
                </a:solidFill>
                <a:latin typeface="Raleway Thin"/>
                <a:ea typeface="Raleway Thin"/>
                <a:cs typeface="Raleway Thin"/>
                <a:sym typeface="Raleway Thin"/>
              </a:rPr>
              <a:t>PLACE  PICTURE(S) OF YOUR ASSETS HERE</a:t>
            </a:r>
            <a:endParaRPr>
              <a:solidFill>
                <a:srgbClr val="B7B7B7"/>
              </a:solidFill>
              <a:latin typeface="Raleway Thin"/>
              <a:ea typeface="Raleway Thin"/>
              <a:cs typeface="Raleway Thin"/>
              <a:sym typeface="Raleway Thin"/>
            </a:endParaRPr>
          </a:p>
        </p:txBody>
      </p:sp>
      <p:sp>
        <p:nvSpPr>
          <p:cNvPr id="522" name="Google Shape;522;p33"/>
          <p:cNvSpPr/>
          <p:nvPr/>
        </p:nvSpPr>
        <p:spPr>
          <a:xfrm>
            <a:off x="5634950" y="4051050"/>
            <a:ext cx="1794600" cy="835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3"/>
          <p:cNvSpPr txBox="1"/>
          <p:nvPr/>
        </p:nvSpPr>
        <p:spPr>
          <a:xfrm>
            <a:off x="5754950" y="4103700"/>
            <a:ext cx="15546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aleway"/>
                <a:ea typeface="Raleway"/>
                <a:cs typeface="Raleway"/>
                <a:sym typeface="Raleway"/>
              </a:rPr>
              <a:t>Energy democracy: Ketelhuis WG</a:t>
            </a:r>
            <a:endParaRPr sz="1200">
              <a:latin typeface="Raleway"/>
              <a:ea typeface="Raleway"/>
              <a:cs typeface="Raleway"/>
              <a:sym typeface="Raleway"/>
            </a:endParaRPr>
          </a:p>
        </p:txBody>
      </p:sp>
      <p:pic>
        <p:nvPicPr>
          <p:cNvPr id="524" name="Google Shape;524;p33"/>
          <p:cNvPicPr preferRelativeResize="0"/>
          <p:nvPr/>
        </p:nvPicPr>
        <p:blipFill rotWithShape="1">
          <a:blip r:embed="rId3">
            <a:alphaModFix/>
          </a:blip>
          <a:srcRect b="12552" l="6388" r="1018" t="13043"/>
          <a:stretch/>
        </p:blipFill>
        <p:spPr>
          <a:xfrm>
            <a:off x="607473" y="1593700"/>
            <a:ext cx="4082624" cy="2050468"/>
          </a:xfrm>
          <a:prstGeom prst="rect">
            <a:avLst/>
          </a:prstGeom>
          <a:noFill/>
          <a:ln>
            <a:noFill/>
          </a:ln>
        </p:spPr>
      </p:pic>
      <p:pic>
        <p:nvPicPr>
          <p:cNvPr id="525" name="Google Shape;525;p33"/>
          <p:cNvPicPr preferRelativeResize="0"/>
          <p:nvPr/>
        </p:nvPicPr>
        <p:blipFill rotWithShape="1">
          <a:blip r:embed="rId4">
            <a:alphaModFix/>
          </a:blip>
          <a:srcRect b="13307" l="10344" r="1463" t="13577"/>
          <a:stretch/>
        </p:blipFill>
        <p:spPr>
          <a:xfrm>
            <a:off x="4746550" y="1660700"/>
            <a:ext cx="3697274" cy="1915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4"/>
          <p:cNvSpPr txBox="1"/>
          <p:nvPr/>
        </p:nvSpPr>
        <p:spPr>
          <a:xfrm>
            <a:off x="344925" y="187800"/>
            <a:ext cx="76086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End Point (template)</a:t>
            </a:r>
            <a:endParaRPr sz="2400">
              <a:latin typeface="Raleway Thin"/>
              <a:ea typeface="Raleway Thin"/>
              <a:cs typeface="Raleway Thin"/>
              <a:sym typeface="Raleway Thin"/>
            </a:endParaRPr>
          </a:p>
        </p:txBody>
      </p:sp>
      <p:sp>
        <p:nvSpPr>
          <p:cNvPr id="531" name="Google Shape;531;p34"/>
          <p:cNvSpPr/>
          <p:nvPr/>
        </p:nvSpPr>
        <p:spPr>
          <a:xfrm>
            <a:off x="1028700" y="1432400"/>
            <a:ext cx="6199500" cy="33573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4"/>
          <p:cNvSpPr txBox="1"/>
          <p:nvPr/>
        </p:nvSpPr>
        <p:spPr>
          <a:xfrm>
            <a:off x="344925" y="782875"/>
            <a:ext cx="11991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aleway Thin"/>
                <a:ea typeface="Raleway Thin"/>
                <a:cs typeface="Raleway Thin"/>
                <a:sym typeface="Raleway Thin"/>
              </a:rPr>
              <a:t>Change</a:t>
            </a:r>
            <a:endParaRPr>
              <a:solidFill>
                <a:srgbClr val="FFFFFF"/>
              </a:solidFill>
              <a:latin typeface="Raleway Thin"/>
              <a:ea typeface="Raleway Thin"/>
              <a:cs typeface="Raleway Thin"/>
              <a:sym typeface="Raleway Thin"/>
            </a:endParaRPr>
          </a:p>
        </p:txBody>
      </p:sp>
      <p:pic>
        <p:nvPicPr>
          <p:cNvPr id="533" name="Google Shape;533;p34"/>
          <p:cNvPicPr preferRelativeResize="0"/>
          <p:nvPr/>
        </p:nvPicPr>
        <p:blipFill rotWithShape="1">
          <a:blip r:embed="rId3">
            <a:alphaModFix/>
          </a:blip>
          <a:srcRect b="0" l="26802" r="28770" t="0"/>
          <a:stretch/>
        </p:blipFill>
        <p:spPr>
          <a:xfrm>
            <a:off x="7962900" y="2884850"/>
            <a:ext cx="732950" cy="1166200"/>
          </a:xfrm>
          <a:prstGeom prst="rect">
            <a:avLst/>
          </a:prstGeom>
          <a:noFill/>
          <a:ln>
            <a:noFill/>
          </a:ln>
        </p:spPr>
      </p:pic>
      <p:pic>
        <p:nvPicPr>
          <p:cNvPr id="534" name="Google Shape;534;p34"/>
          <p:cNvPicPr preferRelativeResize="0"/>
          <p:nvPr/>
        </p:nvPicPr>
        <p:blipFill>
          <a:blip r:embed="rId4">
            <a:alphaModFix/>
          </a:blip>
          <a:stretch>
            <a:fillRect/>
          </a:stretch>
        </p:blipFill>
        <p:spPr>
          <a:xfrm>
            <a:off x="7681675" y="4122900"/>
            <a:ext cx="1295400" cy="514350"/>
          </a:xfrm>
          <a:prstGeom prst="rect">
            <a:avLst/>
          </a:prstGeom>
          <a:noFill/>
          <a:ln>
            <a:noFill/>
          </a:ln>
        </p:spPr>
      </p:pic>
      <p:sp>
        <p:nvSpPr>
          <p:cNvPr id="535" name="Google Shape;535;p34"/>
          <p:cNvSpPr txBox="1"/>
          <p:nvPr/>
        </p:nvSpPr>
        <p:spPr>
          <a:xfrm>
            <a:off x="1907250" y="681450"/>
            <a:ext cx="5487900" cy="5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u="sng">
                <a:solidFill>
                  <a:schemeClr val="dk1"/>
                </a:solidFill>
                <a:highlight>
                  <a:srgbClr val="FFFFFF"/>
                </a:highlight>
                <a:latin typeface="Raleway"/>
                <a:ea typeface="Raleway"/>
                <a:cs typeface="Raleway"/>
                <a:sym typeface="Raleway"/>
              </a:rPr>
              <a:t>During the meeting</a:t>
            </a:r>
            <a:r>
              <a:rPr b="1" lang="en" sz="1100">
                <a:solidFill>
                  <a:schemeClr val="dk1"/>
                </a:solidFill>
                <a:highlight>
                  <a:srgbClr val="FFFFFF"/>
                </a:highlight>
                <a:latin typeface="Raleway"/>
                <a:ea typeface="Raleway"/>
                <a:cs typeface="Raleway"/>
                <a:sym typeface="Raleway"/>
              </a:rPr>
              <a:t>, r</a:t>
            </a:r>
            <a:r>
              <a:rPr b="1" lang="en" sz="1100">
                <a:solidFill>
                  <a:schemeClr val="dk1"/>
                </a:solidFill>
                <a:highlight>
                  <a:srgbClr val="FFFFFF"/>
                </a:highlight>
                <a:latin typeface="Raleway"/>
                <a:ea typeface="Raleway"/>
                <a:cs typeface="Raleway"/>
                <a:sym typeface="Raleway"/>
              </a:rPr>
              <a:t>eflect on the 4 challenges you described in Slide 5. How did you meet these challenges? Describe your successful strategies.</a:t>
            </a:r>
            <a:endParaRPr b="1" sz="1100">
              <a:solidFill>
                <a:schemeClr val="dk1"/>
              </a:solidFill>
              <a:highlight>
                <a:srgbClr val="FFFFFF"/>
              </a:highlight>
              <a:latin typeface="Raleway"/>
              <a:ea typeface="Raleway"/>
              <a:cs typeface="Raleway"/>
              <a:sym typeface="Raleway"/>
            </a:endParaRPr>
          </a:p>
          <a:p>
            <a:pPr indent="0" lvl="0" marL="0" rtl="0" algn="l">
              <a:spcBef>
                <a:spcPts val="0"/>
              </a:spcBef>
              <a:spcAft>
                <a:spcPts val="0"/>
              </a:spcAft>
              <a:buNone/>
            </a:pPr>
            <a:r>
              <a:t/>
            </a:r>
            <a:endParaRPr b="1" sz="1100">
              <a:solidFill>
                <a:schemeClr val="dk1"/>
              </a:solidFill>
              <a:highlight>
                <a:srgbClr val="FFFFFF"/>
              </a:highlight>
              <a:latin typeface="Raleway"/>
              <a:ea typeface="Raleway"/>
              <a:cs typeface="Raleway"/>
              <a:sym typeface="Raleway"/>
            </a:endParaRPr>
          </a:p>
        </p:txBody>
      </p:sp>
      <p:sp>
        <p:nvSpPr>
          <p:cNvPr id="536" name="Google Shape;536;p34"/>
          <p:cNvSpPr txBox="1"/>
          <p:nvPr/>
        </p:nvSpPr>
        <p:spPr>
          <a:xfrm>
            <a:off x="1227650" y="1747275"/>
            <a:ext cx="1365300" cy="920700"/>
          </a:xfrm>
          <a:prstGeom prst="rect">
            <a:avLst/>
          </a:prstGeom>
          <a:noFill/>
          <a:ln>
            <a:noFill/>
          </a:ln>
        </p:spPr>
        <p:txBody>
          <a:bodyPr anchorCtr="0" anchor="t" bIns="91425" lIns="91425" spcFirstLastPara="1" rIns="91425" wrap="square" tIns="91425">
            <a:noAutofit/>
          </a:bodyPr>
          <a:lstStyle/>
          <a:p>
            <a:pPr indent="0" lvl="0" marL="0" rtl="0" algn="l">
              <a:lnSpc>
                <a:spcPct val="400000"/>
              </a:lnSpc>
              <a:spcBef>
                <a:spcPts val="0"/>
              </a:spcBef>
              <a:spcAft>
                <a:spcPts val="0"/>
              </a:spcAft>
              <a:buNone/>
            </a:pPr>
            <a:r>
              <a:rPr b="1" lang="en" sz="1200">
                <a:latin typeface="Raleway"/>
                <a:ea typeface="Raleway"/>
                <a:cs typeface="Raleway"/>
                <a:sym typeface="Raleway"/>
              </a:rPr>
              <a:t>Challenge #1:</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Challenge #2:</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Challenge #3:</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Challenge #4:</a:t>
            </a:r>
            <a:endParaRPr b="1" sz="1200">
              <a:latin typeface="Raleway"/>
              <a:ea typeface="Raleway"/>
              <a:cs typeface="Raleway"/>
              <a:sym typeface="Raleway"/>
            </a:endParaRPr>
          </a:p>
        </p:txBody>
      </p:sp>
      <p:sp>
        <p:nvSpPr>
          <p:cNvPr id="537" name="Google Shape;537;p34"/>
          <p:cNvSpPr txBox="1"/>
          <p:nvPr/>
        </p:nvSpPr>
        <p:spPr>
          <a:xfrm>
            <a:off x="2394925" y="1747275"/>
            <a:ext cx="45792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We try to make the ULG meetings a two-way and ‘natural’ step both in the project and in the process of participants by following their pace and interests</a:t>
            </a:r>
            <a:endParaRPr sz="1100">
              <a:solidFill>
                <a:srgbClr val="999999"/>
              </a:solidFill>
              <a:latin typeface="Raleway"/>
              <a:ea typeface="Raleway"/>
              <a:cs typeface="Raleway"/>
              <a:sym typeface="Raleway"/>
            </a:endParaRPr>
          </a:p>
        </p:txBody>
      </p:sp>
      <p:sp>
        <p:nvSpPr>
          <p:cNvPr id="538" name="Google Shape;538;p34"/>
          <p:cNvSpPr txBox="1"/>
          <p:nvPr/>
        </p:nvSpPr>
        <p:spPr>
          <a:xfrm>
            <a:off x="2394925" y="2510352"/>
            <a:ext cx="45792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The internal organisation is developing into a new way of working. We’ve shared the concept policy and are developing an action plan  together now with other departments and directorates</a:t>
            </a:r>
            <a:endParaRPr sz="1100">
              <a:solidFill>
                <a:srgbClr val="999999"/>
              </a:solidFill>
              <a:latin typeface="Raleway"/>
              <a:ea typeface="Raleway"/>
              <a:cs typeface="Raleway"/>
              <a:sym typeface="Raleway"/>
            </a:endParaRPr>
          </a:p>
        </p:txBody>
      </p:sp>
      <p:sp>
        <p:nvSpPr>
          <p:cNvPr id="539" name="Google Shape;539;p34"/>
          <p:cNvSpPr txBox="1"/>
          <p:nvPr/>
        </p:nvSpPr>
        <p:spPr>
          <a:xfrm>
            <a:off x="2394925" y="3206075"/>
            <a:ext cx="45792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The narrative on the commons is an ongoing challenge We have the Catalog, that is really helpfull, but what we really eed is a different perspective and understanding of the city</a:t>
            </a:r>
            <a:endParaRPr sz="1100">
              <a:solidFill>
                <a:srgbClr val="999999"/>
              </a:solidFill>
              <a:latin typeface="Raleway"/>
              <a:ea typeface="Raleway"/>
              <a:cs typeface="Raleway"/>
              <a:sym typeface="Raleway"/>
            </a:endParaRPr>
          </a:p>
        </p:txBody>
      </p:sp>
      <p:sp>
        <p:nvSpPr>
          <p:cNvPr id="540" name="Google Shape;540;p34"/>
          <p:cNvSpPr txBox="1"/>
          <p:nvPr/>
        </p:nvSpPr>
        <p:spPr>
          <a:xfrm>
            <a:off x="2394925" y="3997988"/>
            <a:ext cx="45792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Financing is and will be a big challenge. </a:t>
            </a:r>
            <a:endParaRPr sz="1100">
              <a:solidFill>
                <a:srgbClr val="999999"/>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35"/>
          <p:cNvSpPr txBox="1"/>
          <p:nvPr/>
        </p:nvSpPr>
        <p:spPr>
          <a:xfrm>
            <a:off x="374875" y="-55925"/>
            <a:ext cx="83508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Ending Point (Template)</a:t>
            </a:r>
            <a:endParaRPr sz="2400">
              <a:latin typeface="Raleway Thin"/>
              <a:ea typeface="Raleway Thin"/>
              <a:cs typeface="Raleway Thin"/>
              <a:sym typeface="Raleway Thin"/>
            </a:endParaRPr>
          </a:p>
        </p:txBody>
      </p:sp>
      <p:sp>
        <p:nvSpPr>
          <p:cNvPr id="546" name="Google Shape;546;p35"/>
          <p:cNvSpPr txBox="1"/>
          <p:nvPr/>
        </p:nvSpPr>
        <p:spPr>
          <a:xfrm>
            <a:off x="3169425" y="433725"/>
            <a:ext cx="46482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chemeClr val="dk1"/>
                </a:solidFill>
                <a:highlight>
                  <a:schemeClr val="lt1"/>
                </a:highlight>
                <a:latin typeface="Raleway"/>
                <a:ea typeface="Raleway"/>
                <a:cs typeface="Raleway"/>
                <a:sym typeface="Raleway"/>
              </a:rPr>
              <a:t>During the meeting</a:t>
            </a:r>
            <a:r>
              <a:rPr b="1" lang="en" sz="1200">
                <a:solidFill>
                  <a:schemeClr val="dk1"/>
                </a:solidFill>
                <a:highlight>
                  <a:schemeClr val="lt1"/>
                </a:highlight>
                <a:latin typeface="Raleway"/>
                <a:ea typeface="Raleway"/>
                <a:cs typeface="Raleway"/>
                <a:sym typeface="Raleway"/>
              </a:rPr>
              <a:t> i</a:t>
            </a:r>
            <a:r>
              <a:rPr b="1" lang="en" sz="1200">
                <a:solidFill>
                  <a:schemeClr val="dk1"/>
                </a:solidFill>
                <a:highlight>
                  <a:srgbClr val="FFFFFF"/>
                </a:highlight>
                <a:latin typeface="Raleway"/>
                <a:ea typeface="Raleway"/>
                <a:cs typeface="Raleway"/>
                <a:sym typeface="Raleway"/>
              </a:rPr>
              <a:t>n the boxes below, please write a short description of how your policy changed throughout the journey in terms of Commons and Citizen Participation. </a:t>
            </a:r>
            <a:endParaRPr b="1" sz="1200">
              <a:latin typeface="Raleway"/>
              <a:ea typeface="Raleway"/>
              <a:cs typeface="Raleway"/>
              <a:sym typeface="Raleway"/>
            </a:endParaRPr>
          </a:p>
        </p:txBody>
      </p:sp>
      <p:sp>
        <p:nvSpPr>
          <p:cNvPr id="547" name="Google Shape;547;p35"/>
          <p:cNvSpPr txBox="1"/>
          <p:nvPr/>
        </p:nvSpPr>
        <p:spPr>
          <a:xfrm>
            <a:off x="1562375" y="531427"/>
            <a:ext cx="1199100" cy="556500"/>
          </a:xfrm>
          <a:prstGeom prst="rect">
            <a:avLst/>
          </a:prstGeom>
          <a:solidFill>
            <a:srgbClr val="98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Policy Changes</a:t>
            </a:r>
            <a:endParaRPr>
              <a:solidFill>
                <a:srgbClr val="FFFFFF"/>
              </a:solidFill>
              <a:latin typeface="Raleway Thin"/>
              <a:ea typeface="Raleway Thin"/>
              <a:cs typeface="Raleway Thin"/>
              <a:sym typeface="Raleway Thin"/>
            </a:endParaRPr>
          </a:p>
        </p:txBody>
      </p:sp>
      <p:sp>
        <p:nvSpPr>
          <p:cNvPr id="548" name="Google Shape;548;p35"/>
          <p:cNvSpPr/>
          <p:nvPr/>
        </p:nvSpPr>
        <p:spPr>
          <a:xfrm>
            <a:off x="481350" y="1206813"/>
            <a:ext cx="8181300" cy="11310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5"/>
          <p:cNvSpPr txBox="1"/>
          <p:nvPr/>
        </p:nvSpPr>
        <p:spPr>
          <a:xfrm>
            <a:off x="634450" y="1242113"/>
            <a:ext cx="7843200" cy="10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We’ve considered a legal framework, a policy framework and are now working on an ‘action plan’, The action plan has 2 ingredients: 1. Narrative: what are commons, how do we see the movement, and why do we want to cooperate with them. And 2: Legal: what are we going to do/ what are our local policy/legal measures. This will be an integral product- with several departments working on it.</a:t>
            </a:r>
            <a:endParaRPr sz="1100">
              <a:solidFill>
                <a:srgbClr val="999999"/>
              </a:solidFill>
              <a:latin typeface="Raleway"/>
              <a:ea typeface="Raleway"/>
              <a:cs typeface="Raleway"/>
              <a:sym typeface="Raleway"/>
            </a:endParaRPr>
          </a:p>
        </p:txBody>
      </p:sp>
      <p:sp>
        <p:nvSpPr>
          <p:cNvPr id="550" name="Google Shape;550;p35"/>
          <p:cNvSpPr txBox="1"/>
          <p:nvPr/>
        </p:nvSpPr>
        <p:spPr>
          <a:xfrm>
            <a:off x="502925" y="3812475"/>
            <a:ext cx="1330200" cy="12096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Citizen participation?</a:t>
            </a:r>
            <a:endParaRPr>
              <a:solidFill>
                <a:srgbClr val="FFFFFF"/>
              </a:solidFill>
              <a:latin typeface="Raleway Thin"/>
              <a:ea typeface="Raleway Thin"/>
              <a:cs typeface="Raleway Thin"/>
              <a:sym typeface="Raleway Thin"/>
            </a:endParaRPr>
          </a:p>
          <a:p>
            <a:pPr indent="0" lvl="0" marL="0" rtl="0" algn="ctr">
              <a:spcBef>
                <a:spcPts val="0"/>
              </a:spcBef>
              <a:spcAft>
                <a:spcPts val="0"/>
              </a:spcAft>
              <a:buNone/>
            </a:pPr>
            <a:r>
              <a:t/>
            </a:r>
            <a:endParaRPr>
              <a:solidFill>
                <a:srgbClr val="FFFFFF"/>
              </a:solidFill>
              <a:latin typeface="Raleway Thin"/>
              <a:ea typeface="Raleway Thin"/>
              <a:cs typeface="Raleway Thin"/>
              <a:sym typeface="Raleway Thin"/>
            </a:endParaRPr>
          </a:p>
          <a:p>
            <a:pPr indent="0" lvl="0" marL="0" rtl="0" algn="ctr">
              <a:spcBef>
                <a:spcPts val="0"/>
              </a:spcBef>
              <a:spcAft>
                <a:spcPts val="0"/>
              </a:spcAft>
              <a:buClr>
                <a:schemeClr val="dk1"/>
              </a:buClr>
              <a:buSzPts val="1100"/>
              <a:buFont typeface="Arial"/>
              <a:buNone/>
            </a:pPr>
            <a:r>
              <a:rPr i="1" lang="en" sz="1100">
                <a:solidFill>
                  <a:srgbClr val="FFFFFF"/>
                </a:solidFill>
                <a:latin typeface="Raleway Thin"/>
                <a:ea typeface="Raleway Thin"/>
                <a:cs typeface="Raleway Thin"/>
                <a:sym typeface="Raleway Thin"/>
              </a:rPr>
              <a:t>Type an ‘X’ to indicate Yes or No</a:t>
            </a:r>
            <a:endParaRPr i="1" sz="1100">
              <a:solidFill>
                <a:srgbClr val="FFFFFF"/>
              </a:solidFill>
              <a:latin typeface="Raleway Thin"/>
              <a:ea typeface="Raleway Thin"/>
              <a:cs typeface="Raleway Thin"/>
              <a:sym typeface="Raleway Thin"/>
            </a:endParaRPr>
          </a:p>
          <a:p>
            <a:pPr indent="0" lvl="0" marL="0" rtl="0" algn="ctr">
              <a:spcBef>
                <a:spcPts val="0"/>
              </a:spcBef>
              <a:spcAft>
                <a:spcPts val="0"/>
              </a:spcAft>
              <a:buNone/>
            </a:pPr>
            <a:r>
              <a:t/>
            </a:r>
            <a:endParaRPr>
              <a:solidFill>
                <a:srgbClr val="FFFFFF"/>
              </a:solidFill>
              <a:latin typeface="Raleway Thin"/>
              <a:ea typeface="Raleway Thin"/>
              <a:cs typeface="Raleway Thin"/>
              <a:sym typeface="Raleway Thin"/>
            </a:endParaRPr>
          </a:p>
        </p:txBody>
      </p:sp>
      <p:sp>
        <p:nvSpPr>
          <p:cNvPr id="551" name="Google Shape;551;p35"/>
          <p:cNvSpPr txBox="1"/>
          <p:nvPr/>
        </p:nvSpPr>
        <p:spPr>
          <a:xfrm>
            <a:off x="500650" y="2456700"/>
            <a:ext cx="1330200" cy="11964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Commons?</a:t>
            </a:r>
            <a:endParaRPr>
              <a:solidFill>
                <a:srgbClr val="FFFFFF"/>
              </a:solidFill>
              <a:latin typeface="Raleway Thin"/>
              <a:ea typeface="Raleway Thin"/>
              <a:cs typeface="Raleway Thin"/>
              <a:sym typeface="Raleway Thin"/>
            </a:endParaRPr>
          </a:p>
          <a:p>
            <a:pPr indent="0" lvl="0" marL="0" rtl="0" algn="ctr">
              <a:spcBef>
                <a:spcPts val="0"/>
              </a:spcBef>
              <a:spcAft>
                <a:spcPts val="0"/>
              </a:spcAft>
              <a:buNone/>
            </a:pPr>
            <a:r>
              <a:t/>
            </a:r>
            <a:endParaRPr>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i="1" lang="en" sz="1100">
                <a:solidFill>
                  <a:srgbClr val="FFFFFF"/>
                </a:solidFill>
                <a:latin typeface="Raleway Thin"/>
                <a:ea typeface="Raleway Thin"/>
                <a:cs typeface="Raleway Thin"/>
                <a:sym typeface="Raleway Thin"/>
              </a:rPr>
              <a:t>Type an ‘X’ to indicate Yes or No</a:t>
            </a:r>
            <a:endParaRPr i="1" sz="1100">
              <a:solidFill>
                <a:srgbClr val="FFFFFF"/>
              </a:solidFill>
              <a:latin typeface="Raleway Thin"/>
              <a:ea typeface="Raleway Thin"/>
              <a:cs typeface="Raleway Thin"/>
              <a:sym typeface="Raleway Thin"/>
            </a:endParaRPr>
          </a:p>
        </p:txBody>
      </p:sp>
      <p:sp>
        <p:nvSpPr>
          <p:cNvPr id="552" name="Google Shape;552;p35"/>
          <p:cNvSpPr/>
          <p:nvPr/>
        </p:nvSpPr>
        <p:spPr>
          <a:xfrm>
            <a:off x="1830850" y="3043900"/>
            <a:ext cx="702000" cy="616200"/>
          </a:xfrm>
          <a:prstGeom prst="rect">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NO</a:t>
            </a:r>
            <a:endParaRPr sz="1000"/>
          </a:p>
        </p:txBody>
      </p:sp>
      <p:sp>
        <p:nvSpPr>
          <p:cNvPr id="553" name="Google Shape;553;p35"/>
          <p:cNvSpPr/>
          <p:nvPr/>
        </p:nvSpPr>
        <p:spPr>
          <a:xfrm>
            <a:off x="1830850" y="2456700"/>
            <a:ext cx="702000" cy="616200"/>
          </a:xfrm>
          <a:prstGeom prst="rect">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YES</a:t>
            </a:r>
            <a:endParaRPr sz="1000"/>
          </a:p>
        </p:txBody>
      </p:sp>
      <p:sp>
        <p:nvSpPr>
          <p:cNvPr id="554" name="Google Shape;554;p35"/>
          <p:cNvSpPr/>
          <p:nvPr/>
        </p:nvSpPr>
        <p:spPr>
          <a:xfrm>
            <a:off x="1830838" y="4365425"/>
            <a:ext cx="702000" cy="616200"/>
          </a:xfrm>
          <a:prstGeom prst="rect">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NO</a:t>
            </a:r>
            <a:endParaRPr sz="1000"/>
          </a:p>
        </p:txBody>
      </p:sp>
      <p:sp>
        <p:nvSpPr>
          <p:cNvPr id="555" name="Google Shape;555;p35"/>
          <p:cNvSpPr/>
          <p:nvPr/>
        </p:nvSpPr>
        <p:spPr>
          <a:xfrm>
            <a:off x="1830862" y="3819825"/>
            <a:ext cx="702000" cy="596100"/>
          </a:xfrm>
          <a:prstGeom prst="rect">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YES</a:t>
            </a:r>
            <a:endParaRPr sz="1000"/>
          </a:p>
        </p:txBody>
      </p:sp>
      <p:cxnSp>
        <p:nvCxnSpPr>
          <p:cNvPr id="556" name="Google Shape;556;p35"/>
          <p:cNvCxnSpPr/>
          <p:nvPr/>
        </p:nvCxnSpPr>
        <p:spPr>
          <a:xfrm>
            <a:off x="2228850" y="2884175"/>
            <a:ext cx="240000" cy="0"/>
          </a:xfrm>
          <a:prstGeom prst="straightConnector1">
            <a:avLst/>
          </a:prstGeom>
          <a:noFill/>
          <a:ln cap="flat" cmpd="sng" w="9525">
            <a:solidFill>
              <a:schemeClr val="dk2"/>
            </a:solidFill>
            <a:prstDash val="solid"/>
            <a:round/>
            <a:headEnd len="med" w="med" type="none"/>
            <a:tailEnd len="med" w="med" type="none"/>
          </a:ln>
        </p:spPr>
      </p:cxnSp>
      <p:cxnSp>
        <p:nvCxnSpPr>
          <p:cNvPr id="557" name="Google Shape;557;p35"/>
          <p:cNvCxnSpPr/>
          <p:nvPr/>
        </p:nvCxnSpPr>
        <p:spPr>
          <a:xfrm>
            <a:off x="2228850" y="3409150"/>
            <a:ext cx="240000" cy="0"/>
          </a:xfrm>
          <a:prstGeom prst="straightConnector1">
            <a:avLst/>
          </a:prstGeom>
          <a:noFill/>
          <a:ln cap="flat" cmpd="sng" w="9525">
            <a:solidFill>
              <a:schemeClr val="dk2"/>
            </a:solidFill>
            <a:prstDash val="solid"/>
            <a:round/>
            <a:headEnd len="med" w="med" type="none"/>
            <a:tailEnd len="med" w="med" type="none"/>
          </a:ln>
        </p:spPr>
      </p:cxnSp>
      <p:cxnSp>
        <p:nvCxnSpPr>
          <p:cNvPr id="558" name="Google Shape;558;p35"/>
          <p:cNvCxnSpPr/>
          <p:nvPr/>
        </p:nvCxnSpPr>
        <p:spPr>
          <a:xfrm>
            <a:off x="2228838" y="4175500"/>
            <a:ext cx="240000" cy="0"/>
          </a:xfrm>
          <a:prstGeom prst="straightConnector1">
            <a:avLst/>
          </a:prstGeom>
          <a:noFill/>
          <a:ln cap="flat" cmpd="sng" w="9525">
            <a:solidFill>
              <a:schemeClr val="dk2"/>
            </a:solidFill>
            <a:prstDash val="solid"/>
            <a:round/>
            <a:headEnd len="med" w="med" type="none"/>
            <a:tailEnd len="med" w="med" type="none"/>
          </a:ln>
        </p:spPr>
      </p:cxnSp>
      <p:cxnSp>
        <p:nvCxnSpPr>
          <p:cNvPr id="559" name="Google Shape;559;p35"/>
          <p:cNvCxnSpPr/>
          <p:nvPr/>
        </p:nvCxnSpPr>
        <p:spPr>
          <a:xfrm>
            <a:off x="2228838" y="4730975"/>
            <a:ext cx="240000" cy="0"/>
          </a:xfrm>
          <a:prstGeom prst="straightConnector1">
            <a:avLst/>
          </a:prstGeom>
          <a:noFill/>
          <a:ln cap="flat" cmpd="sng" w="9525">
            <a:solidFill>
              <a:schemeClr val="dk2"/>
            </a:solidFill>
            <a:prstDash val="solid"/>
            <a:round/>
            <a:headEnd len="med" w="med" type="none"/>
            <a:tailEnd len="med" w="med" type="none"/>
          </a:ln>
        </p:spPr>
      </p:cxnSp>
      <p:sp>
        <p:nvSpPr>
          <p:cNvPr id="560" name="Google Shape;560;p35"/>
          <p:cNvSpPr txBox="1"/>
          <p:nvPr/>
        </p:nvSpPr>
        <p:spPr>
          <a:xfrm>
            <a:off x="2170188" y="4425575"/>
            <a:ext cx="357300" cy="4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61" name="Google Shape;561;p35"/>
          <p:cNvSpPr txBox="1"/>
          <p:nvPr/>
        </p:nvSpPr>
        <p:spPr>
          <a:xfrm>
            <a:off x="2170200" y="2530250"/>
            <a:ext cx="357300" cy="4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-X</a:t>
            </a:r>
            <a:endParaRPr/>
          </a:p>
        </p:txBody>
      </p:sp>
      <p:sp>
        <p:nvSpPr>
          <p:cNvPr id="562" name="Google Shape;562;p35"/>
          <p:cNvSpPr txBox="1"/>
          <p:nvPr/>
        </p:nvSpPr>
        <p:spPr>
          <a:xfrm>
            <a:off x="2170200" y="3091675"/>
            <a:ext cx="357300" cy="4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63" name="Google Shape;563;p35"/>
          <p:cNvSpPr txBox="1"/>
          <p:nvPr/>
        </p:nvSpPr>
        <p:spPr>
          <a:xfrm>
            <a:off x="2170188" y="3874088"/>
            <a:ext cx="357300" cy="4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-X</a:t>
            </a:r>
            <a:endParaRPr/>
          </a:p>
        </p:txBody>
      </p:sp>
      <p:sp>
        <p:nvSpPr>
          <p:cNvPr id="564" name="Google Shape;564;p35"/>
          <p:cNvSpPr/>
          <p:nvPr/>
        </p:nvSpPr>
        <p:spPr>
          <a:xfrm>
            <a:off x="2866850" y="2532900"/>
            <a:ext cx="5815200" cy="11310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5"/>
          <p:cNvSpPr txBox="1"/>
          <p:nvPr/>
        </p:nvSpPr>
        <p:spPr>
          <a:xfrm>
            <a:off x="3014000" y="2638425"/>
            <a:ext cx="54831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We want to see the commons as a movement, and recognise and acknowledge them as such</a:t>
            </a:r>
            <a:endParaRPr sz="1100">
              <a:solidFill>
                <a:srgbClr val="999999"/>
              </a:solidFill>
              <a:latin typeface="Raleway"/>
              <a:ea typeface="Raleway"/>
              <a:cs typeface="Raleway"/>
              <a:sym typeface="Raleway"/>
            </a:endParaRPr>
          </a:p>
        </p:txBody>
      </p:sp>
      <p:sp>
        <p:nvSpPr>
          <p:cNvPr id="566" name="Google Shape;566;p35"/>
          <p:cNvSpPr/>
          <p:nvPr/>
        </p:nvSpPr>
        <p:spPr>
          <a:xfrm>
            <a:off x="2871797" y="3890948"/>
            <a:ext cx="5815200" cy="11310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5"/>
          <p:cNvSpPr txBox="1"/>
          <p:nvPr/>
        </p:nvSpPr>
        <p:spPr>
          <a:xfrm>
            <a:off x="3019275" y="4006475"/>
            <a:ext cx="54831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We want to work together, be a co-city</a:t>
            </a:r>
            <a:endParaRPr sz="1100">
              <a:solidFill>
                <a:srgbClr val="999999"/>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36"/>
          <p:cNvSpPr txBox="1"/>
          <p:nvPr/>
        </p:nvSpPr>
        <p:spPr>
          <a:xfrm>
            <a:off x="344925" y="111600"/>
            <a:ext cx="83508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Ending Point (Template)</a:t>
            </a:r>
            <a:endParaRPr sz="2400">
              <a:latin typeface="Raleway Thin"/>
              <a:ea typeface="Raleway Thin"/>
              <a:cs typeface="Raleway Thin"/>
              <a:sym typeface="Raleway Thin"/>
            </a:endParaRPr>
          </a:p>
        </p:txBody>
      </p:sp>
      <p:sp>
        <p:nvSpPr>
          <p:cNvPr id="573" name="Google Shape;573;p36"/>
          <p:cNvSpPr txBox="1"/>
          <p:nvPr/>
        </p:nvSpPr>
        <p:spPr>
          <a:xfrm>
            <a:off x="633100" y="793200"/>
            <a:ext cx="1199100" cy="513300"/>
          </a:xfrm>
          <a:prstGeom prst="rect">
            <a:avLst/>
          </a:prstGeom>
          <a:solidFill>
            <a:srgbClr val="98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ULG</a:t>
            </a:r>
            <a:endParaRPr>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lang="en">
                <a:solidFill>
                  <a:srgbClr val="FFFFFF"/>
                </a:solidFill>
                <a:latin typeface="Raleway Thin"/>
                <a:ea typeface="Raleway Thin"/>
                <a:cs typeface="Raleway Thin"/>
                <a:sym typeface="Raleway Thin"/>
              </a:rPr>
              <a:t>Changes</a:t>
            </a:r>
            <a:endParaRPr>
              <a:solidFill>
                <a:srgbClr val="FFFFFF"/>
              </a:solidFill>
              <a:latin typeface="Raleway Thin"/>
              <a:ea typeface="Raleway Thin"/>
              <a:cs typeface="Raleway Thin"/>
              <a:sym typeface="Raleway Thin"/>
            </a:endParaRPr>
          </a:p>
        </p:txBody>
      </p:sp>
      <p:sp>
        <p:nvSpPr>
          <p:cNvPr id="574" name="Google Shape;574;p36"/>
          <p:cNvSpPr/>
          <p:nvPr/>
        </p:nvSpPr>
        <p:spPr>
          <a:xfrm>
            <a:off x="91450" y="1418400"/>
            <a:ext cx="8949600" cy="3568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6"/>
          <p:cNvSpPr txBox="1"/>
          <p:nvPr/>
        </p:nvSpPr>
        <p:spPr>
          <a:xfrm>
            <a:off x="2074950" y="717000"/>
            <a:ext cx="56688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u="sng">
                <a:solidFill>
                  <a:schemeClr val="dk1"/>
                </a:solidFill>
                <a:highlight>
                  <a:schemeClr val="lt1"/>
                </a:highlight>
                <a:latin typeface="Raleway"/>
                <a:ea typeface="Raleway"/>
                <a:cs typeface="Raleway"/>
                <a:sym typeface="Raleway"/>
              </a:rPr>
              <a:t>During the meeting</a:t>
            </a:r>
            <a:r>
              <a:rPr b="1" lang="en" sz="1100">
                <a:solidFill>
                  <a:schemeClr val="dk1"/>
                </a:solidFill>
                <a:highlight>
                  <a:schemeClr val="lt1"/>
                </a:highlight>
                <a:latin typeface="Raleway"/>
                <a:ea typeface="Raleway"/>
                <a:cs typeface="Raleway"/>
                <a:sym typeface="Raleway"/>
              </a:rPr>
              <a:t> i</a:t>
            </a:r>
            <a:r>
              <a:rPr b="1" lang="en" sz="1100">
                <a:solidFill>
                  <a:schemeClr val="dk1"/>
                </a:solidFill>
                <a:highlight>
                  <a:srgbClr val="FFFFFF"/>
                </a:highlight>
                <a:latin typeface="Raleway"/>
                <a:ea typeface="Raleway"/>
                <a:cs typeface="Raleway"/>
                <a:sym typeface="Raleway"/>
              </a:rPr>
              <a:t>n the box below, please briefly describe how the ULG was structured toward the end. Include references to the 5 types of stakeholders involved. </a:t>
            </a:r>
            <a:endParaRPr b="1" sz="1100">
              <a:latin typeface="Raleway"/>
              <a:ea typeface="Raleway"/>
              <a:cs typeface="Raleway"/>
              <a:sym typeface="Raleway"/>
            </a:endParaRPr>
          </a:p>
        </p:txBody>
      </p:sp>
      <p:sp>
        <p:nvSpPr>
          <p:cNvPr id="576" name="Google Shape;576;p36"/>
          <p:cNvSpPr txBox="1"/>
          <p:nvPr/>
        </p:nvSpPr>
        <p:spPr>
          <a:xfrm>
            <a:off x="404498" y="1491600"/>
            <a:ext cx="35856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aleway"/>
                <a:ea typeface="Raleway"/>
                <a:cs typeface="Raleway"/>
                <a:sym typeface="Raleway"/>
              </a:rPr>
              <a:t>In the end</a:t>
            </a:r>
            <a:r>
              <a:rPr b="1" lang="en" sz="1200">
                <a:latin typeface="Raleway"/>
                <a:ea typeface="Raleway"/>
                <a:cs typeface="Raleway"/>
                <a:sym typeface="Raleway"/>
              </a:rPr>
              <a:t> we structured our ULG...</a:t>
            </a:r>
            <a:endParaRPr b="1" sz="1200">
              <a:latin typeface="Raleway"/>
              <a:ea typeface="Raleway"/>
              <a:cs typeface="Raleway"/>
              <a:sym typeface="Raleway"/>
            </a:endParaRPr>
          </a:p>
        </p:txBody>
      </p:sp>
      <p:sp>
        <p:nvSpPr>
          <p:cNvPr id="577" name="Google Shape;577;p36"/>
          <p:cNvSpPr txBox="1"/>
          <p:nvPr/>
        </p:nvSpPr>
        <p:spPr>
          <a:xfrm>
            <a:off x="645425" y="1749925"/>
            <a:ext cx="77670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The ULG is an informal </a:t>
            </a:r>
            <a:r>
              <a:rPr lang="en" sz="1100">
                <a:solidFill>
                  <a:srgbClr val="999999"/>
                </a:solidFill>
                <a:latin typeface="Raleway"/>
                <a:ea typeface="Raleway"/>
                <a:cs typeface="Raleway"/>
                <a:sym typeface="Raleway"/>
              </a:rPr>
              <a:t>network</a:t>
            </a:r>
            <a:r>
              <a:rPr lang="en" sz="1100">
                <a:solidFill>
                  <a:srgbClr val="999999"/>
                </a:solidFill>
                <a:latin typeface="Raleway"/>
                <a:ea typeface="Raleway"/>
                <a:cs typeface="Raleway"/>
                <a:sym typeface="Raleway"/>
              </a:rPr>
              <a:t>/ a swarm of public servants and citymakers and social </a:t>
            </a:r>
            <a:r>
              <a:rPr lang="en" sz="1100">
                <a:solidFill>
                  <a:srgbClr val="999999"/>
                </a:solidFill>
                <a:latin typeface="Raleway"/>
                <a:ea typeface="Raleway"/>
                <a:cs typeface="Raleway"/>
                <a:sym typeface="Raleway"/>
              </a:rPr>
              <a:t>entrepreneurs</a:t>
            </a:r>
            <a:r>
              <a:rPr lang="en" sz="1100">
                <a:solidFill>
                  <a:srgbClr val="999999"/>
                </a:solidFill>
                <a:latin typeface="Raleway"/>
                <a:ea typeface="Raleway"/>
                <a:cs typeface="Raleway"/>
                <a:sym typeface="Raleway"/>
              </a:rPr>
              <a:t> and knowledge institutions. Partly invited personally, partly invited through specific citymaker networks.</a:t>
            </a:r>
            <a:endParaRPr sz="1100">
              <a:solidFill>
                <a:srgbClr val="999999"/>
              </a:solidFill>
              <a:latin typeface="Raleway"/>
              <a:ea typeface="Raleway"/>
              <a:cs typeface="Raleway"/>
              <a:sym typeface="Raleway"/>
            </a:endParaRPr>
          </a:p>
        </p:txBody>
      </p:sp>
      <p:sp>
        <p:nvSpPr>
          <p:cNvPr id="578" name="Google Shape;578;p36"/>
          <p:cNvSpPr txBox="1"/>
          <p:nvPr/>
        </p:nvSpPr>
        <p:spPr>
          <a:xfrm>
            <a:off x="404500" y="2587400"/>
            <a:ext cx="52446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aleway"/>
                <a:ea typeface="Raleway"/>
                <a:cs typeface="Raleway"/>
                <a:sym typeface="Raleway"/>
              </a:rPr>
              <a:t>Our ending ULG involved stakeholders in the following ways:</a:t>
            </a:r>
            <a:endParaRPr b="1" sz="1200">
              <a:latin typeface="Raleway"/>
              <a:ea typeface="Raleway"/>
              <a:cs typeface="Raleway"/>
              <a:sym typeface="Raleway"/>
            </a:endParaRPr>
          </a:p>
        </p:txBody>
      </p:sp>
      <p:sp>
        <p:nvSpPr>
          <p:cNvPr id="579" name="Google Shape;579;p36"/>
          <p:cNvSpPr txBox="1"/>
          <p:nvPr/>
        </p:nvSpPr>
        <p:spPr>
          <a:xfrm>
            <a:off x="117250" y="2934250"/>
            <a:ext cx="2450700" cy="1809300"/>
          </a:xfrm>
          <a:prstGeom prst="rect">
            <a:avLst/>
          </a:prstGeom>
          <a:noFill/>
          <a:ln>
            <a:noFill/>
          </a:ln>
        </p:spPr>
        <p:txBody>
          <a:bodyPr anchorCtr="0" anchor="t" bIns="91425" lIns="91425" spcFirstLastPara="1" rIns="91425" wrap="square" tIns="91425">
            <a:noAutofit/>
          </a:bodyPr>
          <a:lstStyle/>
          <a:p>
            <a:pPr indent="0" lvl="0" marL="0" rtl="0" algn="r">
              <a:lnSpc>
                <a:spcPct val="200000"/>
              </a:lnSpc>
              <a:spcBef>
                <a:spcPts val="0"/>
              </a:spcBef>
              <a:spcAft>
                <a:spcPts val="0"/>
              </a:spcAft>
              <a:buNone/>
            </a:pPr>
            <a:r>
              <a:rPr i="1" lang="en" sz="1200">
                <a:latin typeface="Raleway"/>
                <a:ea typeface="Raleway"/>
                <a:cs typeface="Raleway"/>
                <a:sym typeface="Raleway"/>
              </a:rPr>
              <a:t>Public:</a:t>
            </a:r>
            <a:endParaRPr i="1" sz="1200">
              <a:latin typeface="Raleway"/>
              <a:ea typeface="Raleway"/>
              <a:cs typeface="Raleway"/>
              <a:sym typeface="Raleway"/>
            </a:endParaRPr>
          </a:p>
          <a:p>
            <a:pPr indent="0" lvl="0" marL="0" rtl="0" algn="r">
              <a:lnSpc>
                <a:spcPct val="200000"/>
              </a:lnSpc>
              <a:spcBef>
                <a:spcPts val="0"/>
              </a:spcBef>
              <a:spcAft>
                <a:spcPts val="0"/>
              </a:spcAft>
              <a:buNone/>
            </a:pPr>
            <a:r>
              <a:rPr i="1" lang="en" sz="1200">
                <a:latin typeface="Raleway"/>
                <a:ea typeface="Raleway"/>
                <a:cs typeface="Raleway"/>
                <a:sym typeface="Raleway"/>
              </a:rPr>
              <a:t>Private:</a:t>
            </a:r>
            <a:endParaRPr i="1" sz="1200">
              <a:latin typeface="Raleway"/>
              <a:ea typeface="Raleway"/>
              <a:cs typeface="Raleway"/>
              <a:sym typeface="Raleway"/>
            </a:endParaRPr>
          </a:p>
          <a:p>
            <a:pPr indent="0" lvl="0" marL="0" rtl="0" algn="r">
              <a:lnSpc>
                <a:spcPct val="200000"/>
              </a:lnSpc>
              <a:spcBef>
                <a:spcPts val="0"/>
              </a:spcBef>
              <a:spcAft>
                <a:spcPts val="0"/>
              </a:spcAft>
              <a:buNone/>
            </a:pPr>
            <a:r>
              <a:rPr i="1" lang="en" sz="1200">
                <a:latin typeface="Raleway"/>
                <a:ea typeface="Raleway"/>
                <a:cs typeface="Raleway"/>
                <a:sym typeface="Raleway"/>
              </a:rPr>
              <a:t>Knowledge/Institutions</a:t>
            </a:r>
            <a:endParaRPr i="1" sz="1200">
              <a:latin typeface="Raleway"/>
              <a:ea typeface="Raleway"/>
              <a:cs typeface="Raleway"/>
              <a:sym typeface="Raleway"/>
            </a:endParaRPr>
          </a:p>
          <a:p>
            <a:pPr indent="0" lvl="0" marL="0" rtl="0" algn="r">
              <a:lnSpc>
                <a:spcPct val="200000"/>
              </a:lnSpc>
              <a:spcBef>
                <a:spcPts val="0"/>
              </a:spcBef>
              <a:spcAft>
                <a:spcPts val="0"/>
              </a:spcAft>
              <a:buNone/>
            </a:pPr>
            <a:r>
              <a:rPr i="1" lang="en" sz="1200">
                <a:latin typeface="Raleway"/>
                <a:ea typeface="Raleway"/>
                <a:cs typeface="Raleway"/>
                <a:sym typeface="Raleway"/>
              </a:rPr>
              <a:t>Social Organizations:</a:t>
            </a:r>
            <a:endParaRPr i="1" sz="1200">
              <a:latin typeface="Raleway"/>
              <a:ea typeface="Raleway"/>
              <a:cs typeface="Raleway"/>
              <a:sym typeface="Raleway"/>
            </a:endParaRPr>
          </a:p>
          <a:p>
            <a:pPr indent="0" lvl="0" marL="0" rtl="0" algn="r">
              <a:lnSpc>
                <a:spcPct val="200000"/>
              </a:lnSpc>
              <a:spcBef>
                <a:spcPts val="0"/>
              </a:spcBef>
              <a:spcAft>
                <a:spcPts val="0"/>
              </a:spcAft>
              <a:buNone/>
            </a:pPr>
            <a:r>
              <a:rPr i="1" lang="en" sz="1200">
                <a:latin typeface="Raleway"/>
                <a:ea typeface="Raleway"/>
                <a:cs typeface="Raleway"/>
                <a:sym typeface="Raleway"/>
              </a:rPr>
              <a:t>Commoners/Civic/Innovators: </a:t>
            </a:r>
            <a:endParaRPr i="1" sz="1200">
              <a:latin typeface="Raleway"/>
              <a:ea typeface="Raleway"/>
              <a:cs typeface="Raleway"/>
              <a:sym typeface="Raleway"/>
            </a:endParaRPr>
          </a:p>
        </p:txBody>
      </p:sp>
      <p:sp>
        <p:nvSpPr>
          <p:cNvPr id="580" name="Google Shape;580;p36"/>
          <p:cNvSpPr txBox="1"/>
          <p:nvPr/>
        </p:nvSpPr>
        <p:spPr>
          <a:xfrm>
            <a:off x="2605325" y="2951200"/>
            <a:ext cx="6298500" cy="2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Formal meetings, whatsapp groups, news on intranet. etc</a:t>
            </a:r>
            <a:endParaRPr sz="1100">
              <a:solidFill>
                <a:srgbClr val="999999"/>
              </a:solidFill>
              <a:latin typeface="Raleway"/>
              <a:ea typeface="Raleway"/>
              <a:cs typeface="Raleway"/>
              <a:sym typeface="Raleway"/>
            </a:endParaRPr>
          </a:p>
        </p:txBody>
      </p:sp>
      <p:sp>
        <p:nvSpPr>
          <p:cNvPr id="581" name="Google Shape;581;p36"/>
          <p:cNvSpPr txBox="1"/>
          <p:nvPr/>
        </p:nvSpPr>
        <p:spPr>
          <a:xfrm>
            <a:off x="2605325" y="3317200"/>
            <a:ext cx="6298500" cy="2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Invitations, whatsappgroups</a:t>
            </a:r>
            <a:r>
              <a:rPr lang="en" sz="1100">
                <a:solidFill>
                  <a:srgbClr val="999999"/>
                </a:solidFill>
                <a:latin typeface="Raleway"/>
                <a:ea typeface="Raleway"/>
                <a:cs typeface="Raleway"/>
                <a:sym typeface="Raleway"/>
              </a:rPr>
              <a:t>..</a:t>
            </a:r>
            <a:endParaRPr sz="1100">
              <a:solidFill>
                <a:srgbClr val="999999"/>
              </a:solidFill>
              <a:latin typeface="Raleway"/>
              <a:ea typeface="Raleway"/>
              <a:cs typeface="Raleway"/>
              <a:sym typeface="Raleway"/>
            </a:endParaRPr>
          </a:p>
          <a:p>
            <a:pPr indent="0" lvl="0" marL="0" rtl="0" algn="l">
              <a:spcBef>
                <a:spcPts val="0"/>
              </a:spcBef>
              <a:spcAft>
                <a:spcPts val="0"/>
              </a:spcAft>
              <a:buNone/>
            </a:pPr>
            <a:r>
              <a:t/>
            </a:r>
            <a:endParaRPr sz="1100">
              <a:solidFill>
                <a:srgbClr val="999999"/>
              </a:solidFill>
              <a:latin typeface="Raleway"/>
              <a:ea typeface="Raleway"/>
              <a:cs typeface="Raleway"/>
              <a:sym typeface="Raleway"/>
            </a:endParaRPr>
          </a:p>
        </p:txBody>
      </p:sp>
      <p:sp>
        <p:nvSpPr>
          <p:cNvPr id="582" name="Google Shape;582;p36"/>
          <p:cNvSpPr txBox="1"/>
          <p:nvPr/>
        </p:nvSpPr>
        <p:spPr>
          <a:xfrm>
            <a:off x="2605325" y="3683200"/>
            <a:ext cx="6298500" cy="2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Formal meetings, invitations, whatsappgroups</a:t>
            </a:r>
            <a:endParaRPr sz="1100">
              <a:solidFill>
                <a:srgbClr val="999999"/>
              </a:solidFill>
              <a:latin typeface="Raleway"/>
              <a:ea typeface="Raleway"/>
              <a:cs typeface="Raleway"/>
              <a:sym typeface="Raleway"/>
            </a:endParaRPr>
          </a:p>
          <a:p>
            <a:pPr indent="0" lvl="0" marL="0" rtl="0" algn="l">
              <a:spcBef>
                <a:spcPts val="0"/>
              </a:spcBef>
              <a:spcAft>
                <a:spcPts val="0"/>
              </a:spcAft>
              <a:buNone/>
            </a:pPr>
            <a:r>
              <a:t/>
            </a:r>
            <a:endParaRPr sz="1100">
              <a:solidFill>
                <a:srgbClr val="999999"/>
              </a:solidFill>
              <a:latin typeface="Raleway"/>
              <a:ea typeface="Raleway"/>
              <a:cs typeface="Raleway"/>
              <a:sym typeface="Raleway"/>
            </a:endParaRPr>
          </a:p>
        </p:txBody>
      </p:sp>
      <p:sp>
        <p:nvSpPr>
          <p:cNvPr id="583" name="Google Shape;583;p36"/>
          <p:cNvSpPr txBox="1"/>
          <p:nvPr/>
        </p:nvSpPr>
        <p:spPr>
          <a:xfrm>
            <a:off x="2605325" y="4049200"/>
            <a:ext cx="6298500" cy="2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Invitations, whatsapp groups</a:t>
            </a:r>
            <a:r>
              <a:rPr lang="en" sz="1100">
                <a:solidFill>
                  <a:srgbClr val="999999"/>
                </a:solidFill>
                <a:latin typeface="Raleway"/>
                <a:ea typeface="Raleway"/>
                <a:cs typeface="Raleway"/>
                <a:sym typeface="Raleway"/>
              </a:rPr>
              <a:t>.</a:t>
            </a:r>
            <a:endParaRPr sz="1100">
              <a:solidFill>
                <a:srgbClr val="999999"/>
              </a:solidFill>
              <a:latin typeface="Raleway"/>
              <a:ea typeface="Raleway"/>
              <a:cs typeface="Raleway"/>
              <a:sym typeface="Raleway"/>
            </a:endParaRPr>
          </a:p>
          <a:p>
            <a:pPr indent="0" lvl="0" marL="0" rtl="0" algn="l">
              <a:spcBef>
                <a:spcPts val="0"/>
              </a:spcBef>
              <a:spcAft>
                <a:spcPts val="0"/>
              </a:spcAft>
              <a:buNone/>
            </a:pPr>
            <a:r>
              <a:t/>
            </a:r>
            <a:endParaRPr sz="1100">
              <a:solidFill>
                <a:srgbClr val="999999"/>
              </a:solidFill>
              <a:latin typeface="Raleway"/>
              <a:ea typeface="Raleway"/>
              <a:cs typeface="Raleway"/>
              <a:sym typeface="Raleway"/>
            </a:endParaRPr>
          </a:p>
        </p:txBody>
      </p:sp>
      <p:sp>
        <p:nvSpPr>
          <p:cNvPr id="584" name="Google Shape;584;p36"/>
          <p:cNvSpPr txBox="1"/>
          <p:nvPr/>
        </p:nvSpPr>
        <p:spPr>
          <a:xfrm>
            <a:off x="2605325" y="4415200"/>
            <a:ext cx="6298500" cy="2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Meetings, whatsapp groups, actively involving and following needs</a:t>
            </a:r>
            <a:r>
              <a:rPr lang="en" sz="1100">
                <a:solidFill>
                  <a:srgbClr val="999999"/>
                </a:solidFill>
                <a:latin typeface="Raleway"/>
                <a:ea typeface="Raleway"/>
                <a:cs typeface="Raleway"/>
                <a:sym typeface="Raleway"/>
              </a:rPr>
              <a:t>.</a:t>
            </a:r>
            <a:endParaRPr sz="1100">
              <a:solidFill>
                <a:srgbClr val="999999"/>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7"/>
          <p:cNvSpPr txBox="1"/>
          <p:nvPr/>
        </p:nvSpPr>
        <p:spPr>
          <a:xfrm>
            <a:off x="344925" y="-25850"/>
            <a:ext cx="83508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Ending Point (Template)</a:t>
            </a:r>
            <a:endParaRPr sz="2400">
              <a:latin typeface="Raleway Thin"/>
              <a:ea typeface="Raleway Thin"/>
              <a:cs typeface="Raleway Thin"/>
              <a:sym typeface="Raleway Thin"/>
            </a:endParaRPr>
          </a:p>
        </p:txBody>
      </p:sp>
      <p:sp>
        <p:nvSpPr>
          <p:cNvPr id="590" name="Google Shape;590;p37"/>
          <p:cNvSpPr txBox="1"/>
          <p:nvPr/>
        </p:nvSpPr>
        <p:spPr>
          <a:xfrm>
            <a:off x="2253088" y="950500"/>
            <a:ext cx="13338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aleway Thin"/>
                <a:ea typeface="Raleway Thin"/>
                <a:cs typeface="Raleway Thin"/>
                <a:sym typeface="Raleway Thin"/>
              </a:rPr>
              <a:t>Objectives</a:t>
            </a:r>
            <a:endParaRPr>
              <a:solidFill>
                <a:srgbClr val="FFFFFF"/>
              </a:solidFill>
              <a:latin typeface="Raleway Thin"/>
              <a:ea typeface="Raleway Thin"/>
              <a:cs typeface="Raleway Thin"/>
              <a:sym typeface="Raleway Thin"/>
            </a:endParaRPr>
          </a:p>
        </p:txBody>
      </p:sp>
      <p:sp>
        <p:nvSpPr>
          <p:cNvPr id="591" name="Google Shape;591;p37"/>
          <p:cNvSpPr txBox="1"/>
          <p:nvPr/>
        </p:nvSpPr>
        <p:spPr>
          <a:xfrm>
            <a:off x="1053975" y="950500"/>
            <a:ext cx="1199100" cy="4371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Mature</a:t>
            </a:r>
            <a:endParaRPr>
              <a:solidFill>
                <a:srgbClr val="FFFFFF"/>
              </a:solidFill>
              <a:latin typeface="Raleway Thin"/>
              <a:ea typeface="Raleway Thin"/>
              <a:cs typeface="Raleway Thin"/>
              <a:sym typeface="Raleway Thin"/>
            </a:endParaRPr>
          </a:p>
        </p:txBody>
      </p:sp>
      <p:sp>
        <p:nvSpPr>
          <p:cNvPr id="592" name="Google Shape;592;p37"/>
          <p:cNvSpPr/>
          <p:nvPr/>
        </p:nvSpPr>
        <p:spPr>
          <a:xfrm>
            <a:off x="855025" y="1497025"/>
            <a:ext cx="7223400" cy="33573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7"/>
          <p:cNvSpPr txBox="1"/>
          <p:nvPr/>
        </p:nvSpPr>
        <p:spPr>
          <a:xfrm>
            <a:off x="1053975" y="1811900"/>
            <a:ext cx="1365300" cy="920700"/>
          </a:xfrm>
          <a:prstGeom prst="rect">
            <a:avLst/>
          </a:prstGeom>
          <a:noFill/>
          <a:ln>
            <a:noFill/>
          </a:ln>
        </p:spPr>
        <p:txBody>
          <a:bodyPr anchorCtr="0" anchor="t" bIns="91425" lIns="91425" spcFirstLastPara="1" rIns="91425" wrap="square" tIns="91425">
            <a:noAutofit/>
          </a:bodyPr>
          <a:lstStyle/>
          <a:p>
            <a:pPr indent="0" lvl="0" marL="0" rtl="0" algn="l">
              <a:lnSpc>
                <a:spcPct val="400000"/>
              </a:lnSpc>
              <a:spcBef>
                <a:spcPts val="0"/>
              </a:spcBef>
              <a:spcAft>
                <a:spcPts val="0"/>
              </a:spcAft>
              <a:buNone/>
            </a:pPr>
            <a:r>
              <a:rPr b="1" lang="en" sz="1200">
                <a:latin typeface="Raleway"/>
                <a:ea typeface="Raleway"/>
                <a:cs typeface="Raleway"/>
                <a:sym typeface="Raleway"/>
              </a:rPr>
              <a:t>Objective #1:</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Objective #2:</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Objective #3:</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Objective #4:</a:t>
            </a:r>
            <a:endParaRPr b="1" sz="1200">
              <a:latin typeface="Raleway"/>
              <a:ea typeface="Raleway"/>
              <a:cs typeface="Raleway"/>
              <a:sym typeface="Raleway"/>
            </a:endParaRPr>
          </a:p>
        </p:txBody>
      </p:sp>
      <p:sp>
        <p:nvSpPr>
          <p:cNvPr id="594" name="Google Shape;594;p37"/>
          <p:cNvSpPr txBox="1"/>
          <p:nvPr/>
        </p:nvSpPr>
        <p:spPr>
          <a:xfrm>
            <a:off x="2221250" y="1811900"/>
            <a:ext cx="53568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Ecosystem: we strengtened the ecosystem by organising events, publishing papers and creating a narrative</a:t>
            </a:r>
            <a:endParaRPr sz="1100">
              <a:solidFill>
                <a:srgbClr val="999999"/>
              </a:solidFill>
              <a:latin typeface="Raleway"/>
              <a:ea typeface="Raleway"/>
              <a:cs typeface="Raleway"/>
              <a:sym typeface="Raleway"/>
            </a:endParaRPr>
          </a:p>
        </p:txBody>
      </p:sp>
      <p:sp>
        <p:nvSpPr>
          <p:cNvPr id="595" name="Google Shape;595;p37"/>
          <p:cNvSpPr txBox="1"/>
          <p:nvPr/>
        </p:nvSpPr>
        <p:spPr>
          <a:xfrm>
            <a:off x="2221250" y="2574975"/>
            <a:ext cx="5493900" cy="5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The sharing of good examples is vital and very helpful.  Not to be overestimated how important that is.:</a:t>
            </a:r>
            <a:endParaRPr sz="1100">
              <a:solidFill>
                <a:srgbClr val="999999"/>
              </a:solidFill>
              <a:latin typeface="Raleway"/>
              <a:ea typeface="Raleway"/>
              <a:cs typeface="Raleway"/>
              <a:sym typeface="Raleway"/>
            </a:endParaRPr>
          </a:p>
        </p:txBody>
      </p:sp>
      <p:sp>
        <p:nvSpPr>
          <p:cNvPr id="596" name="Google Shape;596;p37"/>
          <p:cNvSpPr txBox="1"/>
          <p:nvPr/>
        </p:nvSpPr>
        <p:spPr>
          <a:xfrm>
            <a:off x="2221250" y="3270700"/>
            <a:ext cx="5356800" cy="5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Policy research: we have a good idea now of what kind of policies are helpfull/ possible/ feasible/ and wanted. </a:t>
            </a:r>
            <a:r>
              <a:rPr lang="en" sz="1100">
                <a:solidFill>
                  <a:srgbClr val="999999"/>
                </a:solidFill>
                <a:latin typeface="Raleway"/>
                <a:ea typeface="Raleway"/>
                <a:cs typeface="Raleway"/>
                <a:sym typeface="Raleway"/>
              </a:rPr>
              <a:t>.</a:t>
            </a:r>
            <a:endParaRPr sz="1100">
              <a:solidFill>
                <a:srgbClr val="999999"/>
              </a:solidFill>
              <a:latin typeface="Raleway"/>
              <a:ea typeface="Raleway"/>
              <a:cs typeface="Raleway"/>
              <a:sym typeface="Raleway"/>
            </a:endParaRPr>
          </a:p>
        </p:txBody>
      </p:sp>
      <p:sp>
        <p:nvSpPr>
          <p:cNvPr id="597" name="Google Shape;597;p37"/>
          <p:cNvSpPr txBox="1"/>
          <p:nvPr/>
        </p:nvSpPr>
        <p:spPr>
          <a:xfrm>
            <a:off x="2221250" y="4062625"/>
            <a:ext cx="53568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Raleway"/>
                <a:ea typeface="Raleway"/>
                <a:cs typeface="Raleway"/>
                <a:sym typeface="Raleway"/>
              </a:rPr>
              <a:t>Narrative: by sharing our stories, even by organising the window of the most important bookstore in town in the commons catalog theme, we’ve enriched the narrative of local democacry a lot.</a:t>
            </a:r>
            <a:endParaRPr sz="1100">
              <a:solidFill>
                <a:srgbClr val="999999"/>
              </a:solidFill>
              <a:latin typeface="Raleway"/>
              <a:ea typeface="Raleway"/>
              <a:cs typeface="Raleway"/>
              <a:sym typeface="Raleway"/>
            </a:endParaRPr>
          </a:p>
        </p:txBody>
      </p:sp>
      <p:sp>
        <p:nvSpPr>
          <p:cNvPr id="598" name="Google Shape;598;p37"/>
          <p:cNvSpPr txBox="1"/>
          <p:nvPr/>
        </p:nvSpPr>
        <p:spPr>
          <a:xfrm>
            <a:off x="3836300" y="828250"/>
            <a:ext cx="39360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u="sng">
                <a:solidFill>
                  <a:schemeClr val="dk1"/>
                </a:solidFill>
                <a:highlight>
                  <a:schemeClr val="lt1"/>
                </a:highlight>
                <a:latin typeface="Raleway"/>
                <a:ea typeface="Raleway"/>
                <a:cs typeface="Raleway"/>
                <a:sym typeface="Raleway"/>
              </a:rPr>
              <a:t>During the meeting </a:t>
            </a:r>
            <a:r>
              <a:rPr b="1" lang="en" sz="1100">
                <a:solidFill>
                  <a:schemeClr val="dk1"/>
                </a:solidFill>
                <a:highlight>
                  <a:srgbClr val="FFFFFF"/>
                </a:highlight>
                <a:latin typeface="Raleway"/>
                <a:ea typeface="Raleway"/>
                <a:cs typeface="Raleway"/>
                <a:sym typeface="Raleway"/>
              </a:rPr>
              <a:t>in</a:t>
            </a:r>
            <a:r>
              <a:rPr b="1" lang="en" sz="1100">
                <a:solidFill>
                  <a:schemeClr val="dk1"/>
                </a:solidFill>
                <a:highlight>
                  <a:srgbClr val="FFFFFF"/>
                </a:highlight>
                <a:latin typeface="Raleway"/>
                <a:ea typeface="Raleway"/>
                <a:cs typeface="Raleway"/>
                <a:sym typeface="Raleway"/>
              </a:rPr>
              <a:t> the box below, please briefly evaluate the success of your objectives described in Slide 11 for the project.</a:t>
            </a:r>
            <a:endParaRPr b="1" sz="1100">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38"/>
          <p:cNvSpPr txBox="1"/>
          <p:nvPr/>
        </p:nvSpPr>
        <p:spPr>
          <a:xfrm>
            <a:off x="344925" y="187800"/>
            <a:ext cx="76086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End Point (template)</a:t>
            </a:r>
            <a:endParaRPr sz="2400">
              <a:latin typeface="Raleway Thin"/>
              <a:ea typeface="Raleway Thin"/>
              <a:cs typeface="Raleway Thin"/>
              <a:sym typeface="Raleway Thin"/>
            </a:endParaRPr>
          </a:p>
        </p:txBody>
      </p:sp>
      <p:sp>
        <p:nvSpPr>
          <p:cNvPr id="604" name="Google Shape;604;p38"/>
          <p:cNvSpPr txBox="1"/>
          <p:nvPr/>
        </p:nvSpPr>
        <p:spPr>
          <a:xfrm>
            <a:off x="470638" y="833075"/>
            <a:ext cx="11991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Evaluation</a:t>
            </a:r>
            <a:endParaRPr>
              <a:solidFill>
                <a:srgbClr val="FFFFFF"/>
              </a:solidFill>
              <a:latin typeface="Raleway Thin"/>
              <a:ea typeface="Raleway Thin"/>
              <a:cs typeface="Raleway Thin"/>
              <a:sym typeface="Raleway Thin"/>
            </a:endParaRPr>
          </a:p>
        </p:txBody>
      </p:sp>
      <p:sp>
        <p:nvSpPr>
          <p:cNvPr id="605" name="Google Shape;605;p38"/>
          <p:cNvSpPr txBox="1"/>
          <p:nvPr/>
        </p:nvSpPr>
        <p:spPr>
          <a:xfrm>
            <a:off x="1907250" y="681450"/>
            <a:ext cx="5487900" cy="5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u="sng">
                <a:solidFill>
                  <a:schemeClr val="dk1"/>
                </a:solidFill>
                <a:highlight>
                  <a:schemeClr val="lt1"/>
                </a:highlight>
                <a:latin typeface="Raleway"/>
                <a:ea typeface="Raleway"/>
                <a:cs typeface="Raleway"/>
                <a:sym typeface="Raleway"/>
              </a:rPr>
              <a:t>During the meeting,</a:t>
            </a:r>
            <a:r>
              <a:rPr b="1" lang="en" sz="1100">
                <a:solidFill>
                  <a:schemeClr val="dk1"/>
                </a:solidFill>
                <a:highlight>
                  <a:srgbClr val="FFFFFF"/>
                </a:highlight>
                <a:latin typeface="Raleway"/>
                <a:ea typeface="Raleway"/>
                <a:cs typeface="Raleway"/>
                <a:sym typeface="Raleway"/>
              </a:rPr>
              <a:t> r</a:t>
            </a:r>
            <a:r>
              <a:rPr b="1" lang="en" sz="1100">
                <a:solidFill>
                  <a:schemeClr val="dk1"/>
                </a:solidFill>
                <a:highlight>
                  <a:srgbClr val="FFFFFF"/>
                </a:highlight>
                <a:latin typeface="Raleway"/>
                <a:ea typeface="Raleway"/>
                <a:cs typeface="Raleway"/>
                <a:sym typeface="Raleway"/>
              </a:rPr>
              <a:t>eflect on the 5 indicators and their development through the project. </a:t>
            </a:r>
            <a:endParaRPr b="1" sz="1100">
              <a:solidFill>
                <a:schemeClr val="dk1"/>
              </a:solidFill>
              <a:highlight>
                <a:srgbClr val="FFFFFF"/>
              </a:highlight>
              <a:latin typeface="Raleway"/>
              <a:ea typeface="Raleway"/>
              <a:cs typeface="Raleway"/>
              <a:sym typeface="Raleway"/>
            </a:endParaRPr>
          </a:p>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-What changed and why did they change?</a:t>
            </a:r>
            <a:endParaRPr b="1" sz="1100">
              <a:solidFill>
                <a:schemeClr val="dk1"/>
              </a:solidFill>
              <a:highlight>
                <a:srgbClr val="FFFFFF"/>
              </a:highlight>
              <a:latin typeface="Raleway"/>
              <a:ea typeface="Raleway"/>
              <a:cs typeface="Raleway"/>
              <a:sym typeface="Raleway"/>
            </a:endParaRPr>
          </a:p>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-What do you think of your ending point? </a:t>
            </a:r>
            <a:endParaRPr b="1" sz="1100">
              <a:solidFill>
                <a:schemeClr val="dk1"/>
              </a:solidFill>
              <a:highlight>
                <a:srgbClr val="FFFFFF"/>
              </a:highlight>
              <a:latin typeface="Raleway"/>
              <a:ea typeface="Raleway"/>
              <a:cs typeface="Raleway"/>
              <a:sym typeface="Raleway"/>
            </a:endParaRPr>
          </a:p>
          <a:p>
            <a:pPr indent="0" lvl="0" marL="0" rtl="0" algn="l">
              <a:spcBef>
                <a:spcPts val="0"/>
              </a:spcBef>
              <a:spcAft>
                <a:spcPts val="0"/>
              </a:spcAft>
              <a:buNone/>
            </a:pPr>
            <a:r>
              <a:t/>
            </a:r>
            <a:endParaRPr b="1" sz="1100">
              <a:solidFill>
                <a:schemeClr val="dk1"/>
              </a:solidFill>
              <a:highlight>
                <a:srgbClr val="FFFFFF"/>
              </a:highlight>
              <a:latin typeface="Raleway"/>
              <a:ea typeface="Raleway"/>
              <a:cs typeface="Raleway"/>
              <a:sym typeface="Raleway"/>
            </a:endParaRPr>
          </a:p>
        </p:txBody>
      </p:sp>
      <p:sp>
        <p:nvSpPr>
          <p:cNvPr id="606" name="Google Shape;606;p38"/>
          <p:cNvSpPr txBox="1"/>
          <p:nvPr/>
        </p:nvSpPr>
        <p:spPr>
          <a:xfrm>
            <a:off x="0" y="1418400"/>
            <a:ext cx="69906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aleway"/>
                <a:ea typeface="Raleway"/>
                <a:cs typeface="Raleway"/>
                <a:sym typeface="Raleway"/>
              </a:rPr>
              <a:t>Regarding the 5 indicators, our transfer journey developed in the following ways:</a:t>
            </a:r>
            <a:endParaRPr b="1" sz="1200">
              <a:latin typeface="Raleway"/>
              <a:ea typeface="Raleway"/>
              <a:cs typeface="Raleway"/>
              <a:sym typeface="Raleway"/>
            </a:endParaRPr>
          </a:p>
        </p:txBody>
      </p:sp>
      <p:sp>
        <p:nvSpPr>
          <p:cNvPr id="607" name="Google Shape;607;p38"/>
          <p:cNvSpPr/>
          <p:nvPr/>
        </p:nvSpPr>
        <p:spPr>
          <a:xfrm>
            <a:off x="6854225" y="1778400"/>
            <a:ext cx="2244000" cy="3208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8"/>
          <p:cNvSpPr txBox="1"/>
          <p:nvPr/>
        </p:nvSpPr>
        <p:spPr>
          <a:xfrm>
            <a:off x="6854225" y="1911950"/>
            <a:ext cx="2244000" cy="31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DESCRIBE WHAT YOU THINK OF YOUR END POINT HERE...</a:t>
            </a:r>
            <a:endParaRPr sz="1100">
              <a:solidFill>
                <a:srgbClr val="999999"/>
              </a:solidFill>
              <a:latin typeface="Raleway"/>
              <a:ea typeface="Raleway"/>
              <a:cs typeface="Raleway"/>
              <a:sym typeface="Raleway"/>
            </a:endParaRPr>
          </a:p>
        </p:txBody>
      </p:sp>
      <p:graphicFrame>
        <p:nvGraphicFramePr>
          <p:cNvPr id="609" name="Google Shape;609;p38"/>
          <p:cNvGraphicFramePr/>
          <p:nvPr/>
        </p:nvGraphicFramePr>
        <p:xfrm>
          <a:off x="136838" y="1841500"/>
          <a:ext cx="3000000" cy="3000000"/>
        </p:xfrm>
        <a:graphic>
          <a:graphicData uri="http://schemas.openxmlformats.org/drawingml/2006/table">
            <a:tbl>
              <a:tblPr>
                <a:noFill/>
                <a:tableStyleId>{52400243-99F8-4E25-A793-4B285185465F}</a:tableStyleId>
              </a:tblPr>
              <a:tblGrid>
                <a:gridCol w="821225"/>
                <a:gridCol w="4592500"/>
                <a:gridCol w="1227450"/>
              </a:tblGrid>
              <a:tr h="441300">
                <a:tc>
                  <a:txBody>
                    <a:bodyPr/>
                    <a:lstStyle/>
                    <a:p>
                      <a:pPr indent="0" lvl="0" marL="0" rtl="0" algn="r">
                        <a:lnSpc>
                          <a:spcPct val="100000"/>
                        </a:lnSpc>
                        <a:spcBef>
                          <a:spcPts val="0"/>
                        </a:spcBef>
                        <a:spcAft>
                          <a:spcPts val="0"/>
                        </a:spcAft>
                        <a:buNone/>
                      </a:pPr>
                      <a:r>
                        <a:rPr b="1" lang="en" sz="1100">
                          <a:solidFill>
                            <a:schemeClr val="dk1"/>
                          </a:solidFill>
                          <a:latin typeface="Raleway"/>
                          <a:ea typeface="Raleway"/>
                          <a:cs typeface="Raleway"/>
                          <a:sym typeface="Raleway"/>
                        </a:rPr>
                        <a:t>Indicator</a:t>
                      </a:r>
                      <a:endParaRPr b="1" sz="1100">
                        <a:solidFill>
                          <a:schemeClr val="dk1"/>
                        </a:solidFill>
                        <a:latin typeface="Raleway"/>
                        <a:ea typeface="Raleway"/>
                        <a:cs typeface="Raleway"/>
                        <a:sym typeface="Raleway"/>
                      </a:endParaRPr>
                    </a:p>
                  </a:txBody>
                  <a:tcPr marT="91425" marB="91425" marR="91425" marL="91425"/>
                </a:tc>
                <a:tc>
                  <a:txBody>
                    <a:bodyPr/>
                    <a:lstStyle/>
                    <a:p>
                      <a:pPr indent="0" lvl="0" marL="0" rtl="0" algn="ctr">
                        <a:lnSpc>
                          <a:spcPct val="100000"/>
                        </a:lnSpc>
                        <a:spcBef>
                          <a:spcPts val="0"/>
                        </a:spcBef>
                        <a:spcAft>
                          <a:spcPts val="0"/>
                        </a:spcAft>
                        <a:buNone/>
                      </a:pPr>
                      <a:r>
                        <a:rPr b="1" lang="en" sz="1100">
                          <a:solidFill>
                            <a:schemeClr val="dk1"/>
                          </a:solidFill>
                          <a:latin typeface="Raleway"/>
                          <a:ea typeface="Raleway"/>
                          <a:cs typeface="Raleway"/>
                          <a:sym typeface="Raleway"/>
                        </a:rPr>
                        <a:t>How did this indicator develop? Why?</a:t>
                      </a:r>
                      <a:endParaRPr sz="1100"/>
                    </a:p>
                  </a:txBody>
                  <a:tcPr marT="91425" marB="91425" marR="91425" marL="91425"/>
                </a:tc>
                <a:tc>
                  <a:txBody>
                    <a:bodyPr/>
                    <a:lstStyle/>
                    <a:p>
                      <a:pPr indent="0" lvl="0" marL="0" rtl="0" algn="ctr">
                        <a:lnSpc>
                          <a:spcPct val="100000"/>
                        </a:lnSpc>
                        <a:spcBef>
                          <a:spcPts val="0"/>
                        </a:spcBef>
                        <a:spcAft>
                          <a:spcPts val="0"/>
                        </a:spcAft>
                        <a:buNone/>
                      </a:pPr>
                      <a:r>
                        <a:rPr b="1" lang="en" sz="1100">
                          <a:solidFill>
                            <a:schemeClr val="dk1"/>
                          </a:solidFill>
                          <a:latin typeface="Raleway"/>
                          <a:ea typeface="Raleway"/>
                          <a:cs typeface="Raleway"/>
                          <a:sym typeface="Raleway"/>
                        </a:rPr>
                        <a:t>Weak, Moderate,  or Strong?</a:t>
                      </a:r>
                      <a:endParaRPr sz="1100"/>
                    </a:p>
                  </a:txBody>
                  <a:tcPr marT="91425" marB="91425" marR="91425" marL="91425"/>
                </a:tc>
              </a:tr>
              <a:tr h="402850">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Co-Gov</a:t>
                      </a:r>
                      <a:endParaRPr sz="1300"/>
                    </a:p>
                  </a:txBody>
                  <a:tcPr marT="91425" marB="91425" marR="91425" marL="91425">
                    <a:solidFill>
                      <a:srgbClr val="F1C232"/>
                    </a:solidFill>
                  </a:tcPr>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Covid has not made it easier but we still know how to find each other</a:t>
                      </a:r>
                      <a:endParaRPr sz="10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strong</a:t>
                      </a:r>
                      <a:endParaRPr sz="1000">
                        <a:latin typeface="Raleway"/>
                        <a:ea typeface="Raleway"/>
                        <a:cs typeface="Raleway"/>
                        <a:sym typeface="Raleway"/>
                      </a:endParaRPr>
                    </a:p>
                  </a:txBody>
                  <a:tcPr marT="91425" marB="91425" marR="91425" marL="91425"/>
                </a:tc>
              </a:tr>
              <a:tr h="402850">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Enabling State</a:t>
                      </a:r>
                      <a:endParaRPr sz="1300"/>
                    </a:p>
                  </a:txBody>
                  <a:tcPr marT="91425" marB="91425" marR="91425" marL="91425">
                    <a:solidFill>
                      <a:srgbClr val="E288C4"/>
                    </a:solidFill>
                  </a:tcPr>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Amsterdam is a big, complicated organisation with lots of people working for the city of Amsterdam. You can find your allies but when it comes to budgets and finances, things become more delicate</a:t>
                      </a:r>
                      <a:endParaRPr sz="10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strong</a:t>
                      </a:r>
                      <a:endParaRPr sz="1000">
                        <a:latin typeface="Raleway"/>
                        <a:ea typeface="Raleway"/>
                        <a:cs typeface="Raleway"/>
                        <a:sym typeface="Raleway"/>
                      </a:endParaRPr>
                    </a:p>
                  </a:txBody>
                  <a:tcPr marT="91425" marB="91425" marR="91425" marL="91425"/>
                </a:tc>
              </a:tr>
              <a:tr h="555925">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Soc&amp;econ pool</a:t>
                      </a:r>
                      <a:endParaRPr sz="1300"/>
                    </a:p>
                  </a:txBody>
                  <a:tcPr marT="91425" marB="91425" marR="91425" marL="91425">
                    <a:solidFill>
                      <a:srgbClr val="93C47D"/>
                    </a:solidFill>
                  </a:tcPr>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Their is a strong network of city makers, city making civil servants, social entrepreneurs and the like. </a:t>
                      </a:r>
                      <a:endParaRPr sz="10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moderate/strong</a:t>
                      </a:r>
                      <a:endParaRPr sz="1000">
                        <a:latin typeface="Raleway"/>
                        <a:ea typeface="Raleway"/>
                        <a:cs typeface="Raleway"/>
                        <a:sym typeface="Raleway"/>
                      </a:endParaRPr>
                    </a:p>
                  </a:txBody>
                  <a:tcPr marT="91425" marB="91425" marR="91425" marL="91425"/>
                </a:tc>
              </a:tr>
              <a:tr h="555925">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Experimentalism</a:t>
                      </a:r>
                      <a:endParaRPr sz="1300"/>
                    </a:p>
                  </a:txBody>
                  <a:tcPr marT="91425" marB="91425" marR="91425" marL="91425">
                    <a:solidFill>
                      <a:srgbClr val="6D9EEB"/>
                    </a:solidFill>
                  </a:tcPr>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We’ve worked together with other stakeholders a lot. At the moemtn we are doing research on the impact of commons on the donut model of Kate Raworth and then especially on the innercircle. </a:t>
                      </a:r>
                      <a:endParaRPr sz="10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strong</a:t>
                      </a:r>
                      <a:endParaRPr sz="1000">
                        <a:latin typeface="Raleway"/>
                        <a:ea typeface="Raleway"/>
                        <a:cs typeface="Raleway"/>
                        <a:sym typeface="Raleway"/>
                      </a:endParaRPr>
                    </a:p>
                  </a:txBody>
                  <a:tcPr marT="91425" marB="91425" marR="91425" marL="91425"/>
                </a:tc>
              </a:tr>
              <a:tr h="585200">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Tech justice</a:t>
                      </a:r>
                      <a:endParaRPr sz="1300"/>
                    </a:p>
                  </a:txBody>
                  <a:tcPr marT="91425" marB="91425" marR="91425" marL="91425">
                    <a:solidFill>
                      <a:srgbClr val="E69138"/>
                    </a:solidFill>
                  </a:tcPr>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We want to be strong on this point, but also Covid has shown - people without access to internet/ laptops/ etc.- that this is still something to addresss. Also we saw a big wave -with Covid- of commons in tech justice arise: with solidarity laptops/ refurbished laptops/ etc. by commoners otherwise involved in other types and sometimes similar sorts of projects. Like Cybersoek, Studiezalen by (nominated) Amsterdammer of the Year: http://amsterdammervanhetjaar.nl/abdelhamid-idrissi-2/</a:t>
                      </a:r>
                      <a:endParaRPr sz="10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moderate</a:t>
                      </a:r>
                      <a:endParaRPr sz="1000">
                        <a:latin typeface="Raleway"/>
                        <a:ea typeface="Raleway"/>
                        <a:cs typeface="Raleway"/>
                        <a:sym typeface="Raleway"/>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5"/>
          <p:cNvSpPr/>
          <p:nvPr/>
        </p:nvSpPr>
        <p:spPr>
          <a:xfrm>
            <a:off x="287450" y="1319475"/>
            <a:ext cx="7142100" cy="36462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txBox="1"/>
          <p:nvPr/>
        </p:nvSpPr>
        <p:spPr>
          <a:xfrm>
            <a:off x="211250" y="0"/>
            <a:ext cx="79191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 (Template)</a:t>
            </a:r>
            <a:endParaRPr sz="2400">
              <a:latin typeface="Raleway Thin"/>
              <a:ea typeface="Raleway Thin"/>
              <a:cs typeface="Raleway Thin"/>
              <a:sym typeface="Raleway Thin"/>
            </a:endParaRPr>
          </a:p>
        </p:txBody>
      </p:sp>
      <p:sp>
        <p:nvSpPr>
          <p:cNvPr id="114" name="Google Shape;114;p15"/>
          <p:cNvSpPr txBox="1"/>
          <p:nvPr/>
        </p:nvSpPr>
        <p:spPr>
          <a:xfrm>
            <a:off x="1640325" y="571625"/>
            <a:ext cx="42399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In the box below, please provide a short description of:</a:t>
            </a:r>
            <a:endParaRPr b="1" sz="1200">
              <a:solidFill>
                <a:schemeClr val="dk1"/>
              </a:solidFill>
              <a:highlight>
                <a:srgbClr val="FFFFFF"/>
              </a:highlight>
              <a:latin typeface="Raleway"/>
              <a:ea typeface="Raleway"/>
              <a:cs typeface="Raleway"/>
              <a:sym typeface="Raleway"/>
            </a:endParaRPr>
          </a:p>
          <a:p>
            <a:pPr indent="0" lvl="0" marL="45720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-why you joined the transfer network to start with </a:t>
            </a:r>
            <a:endParaRPr b="1" sz="1200">
              <a:solidFill>
                <a:schemeClr val="dk1"/>
              </a:solidFill>
              <a:highlight>
                <a:srgbClr val="FFFFFF"/>
              </a:highlight>
              <a:latin typeface="Raleway"/>
              <a:ea typeface="Raleway"/>
              <a:cs typeface="Raleway"/>
              <a:sym typeface="Raleway"/>
            </a:endParaRPr>
          </a:p>
          <a:p>
            <a:pPr indent="0" lvl="0" marL="45720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-what were your expectations </a:t>
            </a:r>
            <a:endParaRPr b="1" sz="1200">
              <a:latin typeface="Raleway"/>
              <a:ea typeface="Raleway"/>
              <a:cs typeface="Raleway"/>
              <a:sym typeface="Raleway"/>
            </a:endParaRPr>
          </a:p>
        </p:txBody>
      </p:sp>
      <p:sp>
        <p:nvSpPr>
          <p:cNvPr id="115" name="Google Shape;115;p15"/>
          <p:cNvSpPr txBox="1"/>
          <p:nvPr/>
        </p:nvSpPr>
        <p:spPr>
          <a:xfrm>
            <a:off x="2825000" y="1378325"/>
            <a:ext cx="2067000" cy="79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B7B7B7"/>
                </a:solidFill>
                <a:latin typeface="Raleway Thin"/>
                <a:ea typeface="Raleway Thin"/>
                <a:cs typeface="Raleway Thin"/>
                <a:sym typeface="Raleway Thin"/>
              </a:rPr>
              <a:t>Amsterdam</a:t>
            </a:r>
            <a:endParaRPr>
              <a:solidFill>
                <a:srgbClr val="B7B7B7"/>
              </a:solidFill>
              <a:latin typeface="Raleway Thin"/>
              <a:ea typeface="Raleway Thin"/>
              <a:cs typeface="Raleway Thin"/>
              <a:sym typeface="Raleway Thin"/>
            </a:endParaRPr>
          </a:p>
        </p:txBody>
      </p:sp>
      <p:sp>
        <p:nvSpPr>
          <p:cNvPr id="116" name="Google Shape;116;p15"/>
          <p:cNvSpPr txBox="1"/>
          <p:nvPr/>
        </p:nvSpPr>
        <p:spPr>
          <a:xfrm>
            <a:off x="543413" y="2178125"/>
            <a:ext cx="4166700" cy="360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Raleway"/>
              <a:buAutoNum type="arabicPeriod"/>
            </a:pPr>
            <a:r>
              <a:rPr b="1" lang="en" sz="1300">
                <a:latin typeface="Raleway"/>
                <a:ea typeface="Raleway"/>
                <a:cs typeface="Raleway"/>
                <a:sym typeface="Raleway"/>
              </a:rPr>
              <a:t>We joined the transfer network because...</a:t>
            </a:r>
            <a:endParaRPr b="1" sz="1300">
              <a:latin typeface="Raleway"/>
              <a:ea typeface="Raleway"/>
              <a:cs typeface="Raleway"/>
              <a:sym typeface="Raleway"/>
            </a:endParaRPr>
          </a:p>
        </p:txBody>
      </p:sp>
      <p:sp>
        <p:nvSpPr>
          <p:cNvPr id="117" name="Google Shape;117;p15"/>
          <p:cNvSpPr txBox="1"/>
          <p:nvPr/>
        </p:nvSpPr>
        <p:spPr>
          <a:xfrm>
            <a:off x="1017725" y="2471750"/>
            <a:ext cx="5348700" cy="132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Raleway"/>
                <a:ea typeface="Raleway"/>
                <a:cs typeface="Raleway"/>
                <a:sym typeface="Raleway"/>
              </a:rPr>
              <a:t>The city council and the board of mayor and aldermen have a strong desire to form a new bond, like the city of Naples did, with citizens and to give them more freedom to ‘use’ the city and the assets the city provides. To become a ‘ço-city’ and develop innovative ways of working together with citizens on creating public value. In this regard the ancient Italian legal way  of “civic use” that was used to institutionalize the informal/social management of these buildings is very interesting for the city of Amsterdam. This as well as the innovative dialogue between administration and citizens and the process of juridical co-creation that was build. The city of Amsterdam has a strong believe that the new form of participatory governance that was developed and the civic use of the city’s assets can be the same driving force for the social and economic development of the city as it was in the city of Naples.</a:t>
            </a:r>
            <a:endParaRPr sz="8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rgbClr val="999999"/>
              </a:solidFill>
              <a:latin typeface="Raleway"/>
              <a:ea typeface="Raleway"/>
              <a:cs typeface="Raleway"/>
              <a:sym typeface="Raleway"/>
            </a:endParaRPr>
          </a:p>
        </p:txBody>
      </p:sp>
      <p:sp>
        <p:nvSpPr>
          <p:cNvPr id="118" name="Google Shape;118;p15"/>
          <p:cNvSpPr txBox="1"/>
          <p:nvPr/>
        </p:nvSpPr>
        <p:spPr>
          <a:xfrm>
            <a:off x="646300" y="3545350"/>
            <a:ext cx="41667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latin typeface="Raleway"/>
                <a:ea typeface="Raleway"/>
                <a:cs typeface="Raleway"/>
                <a:sym typeface="Raleway"/>
              </a:rPr>
              <a:t>2.      Our expectations were…</a:t>
            </a:r>
            <a:endParaRPr b="1" sz="1300">
              <a:latin typeface="Raleway"/>
              <a:ea typeface="Raleway"/>
              <a:cs typeface="Raleway"/>
              <a:sym typeface="Raleway"/>
            </a:endParaRPr>
          </a:p>
          <a:p>
            <a:pPr indent="0" lvl="0" marL="0" rtl="0" algn="l">
              <a:spcBef>
                <a:spcPts val="0"/>
              </a:spcBef>
              <a:spcAft>
                <a:spcPts val="0"/>
              </a:spcAft>
              <a:buNone/>
            </a:pPr>
            <a:r>
              <a:t/>
            </a:r>
            <a:endParaRPr b="1" sz="1300">
              <a:latin typeface="Raleway"/>
              <a:ea typeface="Raleway"/>
              <a:cs typeface="Raleway"/>
              <a:sym typeface="Raleway"/>
            </a:endParaRPr>
          </a:p>
        </p:txBody>
      </p:sp>
      <p:sp>
        <p:nvSpPr>
          <p:cNvPr id="119" name="Google Shape;119;p15"/>
          <p:cNvSpPr txBox="1"/>
          <p:nvPr/>
        </p:nvSpPr>
        <p:spPr>
          <a:xfrm>
            <a:off x="1017725" y="3850175"/>
            <a:ext cx="5348700" cy="10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We hoped to be inspired by other cities and practices and by sharing legal tools and instruments. How to really become a co-city?</a:t>
            </a:r>
            <a:endParaRPr sz="1100">
              <a:solidFill>
                <a:srgbClr val="999999"/>
              </a:solidFill>
              <a:latin typeface="Raleway"/>
              <a:ea typeface="Raleway"/>
              <a:cs typeface="Raleway"/>
              <a:sym typeface="Raleway"/>
            </a:endParaRPr>
          </a:p>
        </p:txBody>
      </p:sp>
      <p:sp>
        <p:nvSpPr>
          <p:cNvPr id="120" name="Google Shape;120;p15"/>
          <p:cNvSpPr txBox="1"/>
          <p:nvPr/>
        </p:nvSpPr>
        <p:spPr>
          <a:xfrm>
            <a:off x="384975" y="681600"/>
            <a:ext cx="1248900" cy="413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1. Evaluation</a:t>
            </a:r>
            <a:endParaRPr>
              <a:solidFill>
                <a:srgbClr val="FFFFFF"/>
              </a:solidFill>
              <a:latin typeface="Raleway Thin"/>
              <a:ea typeface="Raleway Thin"/>
              <a:cs typeface="Raleway Thin"/>
              <a:sym typeface="Raleway Thin"/>
            </a:endParaRPr>
          </a:p>
        </p:txBody>
      </p:sp>
      <p:pic>
        <p:nvPicPr>
          <p:cNvPr id="121" name="Google Shape;121;p15"/>
          <p:cNvPicPr preferRelativeResize="0"/>
          <p:nvPr/>
        </p:nvPicPr>
        <p:blipFill rotWithShape="1">
          <a:blip r:embed="rId3">
            <a:alphaModFix/>
          </a:blip>
          <a:srcRect b="0" l="26802" r="28770" t="0"/>
          <a:stretch/>
        </p:blipFill>
        <p:spPr>
          <a:xfrm>
            <a:off x="7962900" y="2884850"/>
            <a:ext cx="732950" cy="1166200"/>
          </a:xfrm>
          <a:prstGeom prst="rect">
            <a:avLst/>
          </a:prstGeom>
          <a:noFill/>
          <a:ln>
            <a:noFill/>
          </a:ln>
        </p:spPr>
      </p:pic>
      <p:pic>
        <p:nvPicPr>
          <p:cNvPr id="122" name="Google Shape;122;p15"/>
          <p:cNvPicPr preferRelativeResize="0"/>
          <p:nvPr/>
        </p:nvPicPr>
        <p:blipFill>
          <a:blip r:embed="rId4">
            <a:alphaModFix/>
          </a:blip>
          <a:stretch>
            <a:fillRect/>
          </a:stretch>
        </p:blipFill>
        <p:spPr>
          <a:xfrm>
            <a:off x="7681675" y="4122900"/>
            <a:ext cx="1295400" cy="514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6"/>
          <p:cNvSpPr txBox="1"/>
          <p:nvPr/>
        </p:nvSpPr>
        <p:spPr>
          <a:xfrm>
            <a:off x="211250" y="0"/>
            <a:ext cx="79191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 (Template)</a:t>
            </a:r>
            <a:endParaRPr sz="2400">
              <a:latin typeface="Raleway Thin"/>
              <a:ea typeface="Raleway Thin"/>
              <a:cs typeface="Raleway Thin"/>
              <a:sym typeface="Raleway Thin"/>
            </a:endParaRPr>
          </a:p>
        </p:txBody>
      </p:sp>
      <p:sp>
        <p:nvSpPr>
          <p:cNvPr id="128" name="Google Shape;128;p16"/>
          <p:cNvSpPr txBox="1"/>
          <p:nvPr/>
        </p:nvSpPr>
        <p:spPr>
          <a:xfrm>
            <a:off x="1267180" y="773054"/>
            <a:ext cx="1132800" cy="4131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aleway Thin"/>
                <a:ea typeface="Raleway Thin"/>
                <a:cs typeface="Raleway Thin"/>
                <a:sym typeface="Raleway Thin"/>
              </a:rPr>
              <a:t>2. </a:t>
            </a:r>
            <a:r>
              <a:rPr lang="en">
                <a:solidFill>
                  <a:srgbClr val="FFFFFF"/>
                </a:solidFill>
                <a:latin typeface="Raleway Thin"/>
                <a:ea typeface="Raleway Thin"/>
                <a:cs typeface="Raleway Thin"/>
                <a:sym typeface="Raleway Thin"/>
              </a:rPr>
              <a:t>Assets</a:t>
            </a:r>
            <a:endParaRPr>
              <a:solidFill>
                <a:srgbClr val="FFFFFF"/>
              </a:solidFill>
              <a:latin typeface="Raleway Thin"/>
              <a:ea typeface="Raleway Thin"/>
              <a:cs typeface="Raleway Thin"/>
              <a:sym typeface="Raleway Thin"/>
            </a:endParaRPr>
          </a:p>
        </p:txBody>
      </p:sp>
      <p:sp>
        <p:nvSpPr>
          <p:cNvPr id="129" name="Google Shape;129;p16"/>
          <p:cNvSpPr/>
          <p:nvPr/>
        </p:nvSpPr>
        <p:spPr>
          <a:xfrm>
            <a:off x="769600" y="1485900"/>
            <a:ext cx="3684300" cy="2366100"/>
          </a:xfrm>
          <a:prstGeom prst="roundRect">
            <a:avLst>
              <a:gd fmla="val 16667" name="adj"/>
            </a:avLst>
          </a:prstGeom>
          <a:noFill/>
          <a:ln cap="flat" cmpd="sng" w="19050">
            <a:solidFill>
              <a:srgbClr val="FF99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txBox="1"/>
          <p:nvPr/>
        </p:nvSpPr>
        <p:spPr>
          <a:xfrm>
            <a:off x="2508125" y="681600"/>
            <a:ext cx="45663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In the spaces below, please provide images of your STARTING asset(s) along with a short description (ex. Type of building, etc.).</a:t>
            </a:r>
            <a:endParaRPr b="1" sz="1200">
              <a:latin typeface="Raleway"/>
              <a:ea typeface="Raleway"/>
              <a:cs typeface="Raleway"/>
              <a:sym typeface="Raleway"/>
            </a:endParaRPr>
          </a:p>
        </p:txBody>
      </p:sp>
      <p:sp>
        <p:nvSpPr>
          <p:cNvPr id="131" name="Google Shape;131;p16"/>
          <p:cNvSpPr/>
          <p:nvPr/>
        </p:nvSpPr>
        <p:spPr>
          <a:xfrm>
            <a:off x="1714450" y="4051050"/>
            <a:ext cx="1794600" cy="835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txBox="1"/>
          <p:nvPr/>
        </p:nvSpPr>
        <p:spPr>
          <a:xfrm>
            <a:off x="1834450" y="4051050"/>
            <a:ext cx="15546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Raleway"/>
                <a:ea typeface="Raleway"/>
                <a:cs typeface="Raleway"/>
                <a:sym typeface="Raleway"/>
              </a:rPr>
              <a:t>Energy as a common good and buildings, rooftops, etc. for energy commons and energydemocracy</a:t>
            </a:r>
            <a:endParaRPr sz="900">
              <a:latin typeface="Raleway"/>
              <a:ea typeface="Raleway"/>
              <a:cs typeface="Raleway"/>
              <a:sym typeface="Raleway"/>
            </a:endParaRPr>
          </a:p>
        </p:txBody>
      </p:sp>
      <p:sp>
        <p:nvSpPr>
          <p:cNvPr id="133" name="Google Shape;133;p16"/>
          <p:cNvSpPr/>
          <p:nvPr/>
        </p:nvSpPr>
        <p:spPr>
          <a:xfrm>
            <a:off x="4690100" y="1485900"/>
            <a:ext cx="3684300" cy="2366100"/>
          </a:xfrm>
          <a:prstGeom prst="roundRect">
            <a:avLst>
              <a:gd fmla="val 16667" name="adj"/>
            </a:avLst>
          </a:prstGeom>
          <a:noFill/>
          <a:ln cap="flat" cmpd="sng" w="19050">
            <a:solidFill>
              <a:srgbClr val="FF99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Link to pics/asset: https://noordoogst.org/</a:t>
            </a:r>
            <a:endParaRPr/>
          </a:p>
        </p:txBody>
      </p:sp>
      <p:sp>
        <p:nvSpPr>
          <p:cNvPr id="134" name="Google Shape;134;p16"/>
          <p:cNvSpPr/>
          <p:nvPr/>
        </p:nvSpPr>
        <p:spPr>
          <a:xfrm>
            <a:off x="5634950" y="4051050"/>
            <a:ext cx="1794600" cy="835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txBox="1"/>
          <p:nvPr/>
        </p:nvSpPr>
        <p:spPr>
          <a:xfrm>
            <a:off x="5754950" y="4103700"/>
            <a:ext cx="1554600" cy="7305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Raleway"/>
                <a:ea typeface="Raleway"/>
                <a:cs typeface="Raleway"/>
                <a:sym typeface="Raleway"/>
              </a:rPr>
              <a:t>Food as a common good and ‘free space’ for food commons and food democracy </a:t>
            </a:r>
            <a:endParaRPr sz="900">
              <a:solidFill>
                <a:srgbClr val="B7B7B7"/>
              </a:solidFill>
              <a:latin typeface="Raleway"/>
              <a:ea typeface="Raleway"/>
              <a:cs typeface="Raleway"/>
              <a:sym typeface="Raleway"/>
            </a:endParaRPr>
          </a:p>
        </p:txBody>
      </p:sp>
      <p:pic>
        <p:nvPicPr>
          <p:cNvPr id="136" name="Google Shape;136;p16"/>
          <p:cNvPicPr preferRelativeResize="0"/>
          <p:nvPr/>
        </p:nvPicPr>
        <p:blipFill>
          <a:blip r:embed="rId3">
            <a:alphaModFix/>
          </a:blip>
          <a:stretch>
            <a:fillRect/>
          </a:stretch>
        </p:blipFill>
        <p:spPr>
          <a:xfrm>
            <a:off x="4816675" y="1665150"/>
            <a:ext cx="3419401" cy="1981000"/>
          </a:xfrm>
          <a:prstGeom prst="rect">
            <a:avLst/>
          </a:prstGeom>
          <a:noFill/>
          <a:ln cap="flat" cmpd="sng" w="19050">
            <a:solidFill>
              <a:srgbClr val="FF9900"/>
            </a:solidFill>
            <a:prstDash val="dot"/>
            <a:round/>
            <a:headEnd len="sm" w="sm" type="none"/>
            <a:tailEnd len="sm" w="sm" type="none"/>
          </a:ln>
        </p:spPr>
      </p:pic>
      <p:pic>
        <p:nvPicPr>
          <p:cNvPr id="137" name="Google Shape;137;p16"/>
          <p:cNvPicPr preferRelativeResize="0"/>
          <p:nvPr/>
        </p:nvPicPr>
        <p:blipFill>
          <a:blip r:embed="rId4">
            <a:alphaModFix/>
          </a:blip>
          <a:stretch>
            <a:fillRect/>
          </a:stretch>
        </p:blipFill>
        <p:spPr>
          <a:xfrm>
            <a:off x="963948" y="1589025"/>
            <a:ext cx="1619873" cy="21598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7"/>
          <p:cNvSpPr/>
          <p:nvPr/>
        </p:nvSpPr>
        <p:spPr>
          <a:xfrm>
            <a:off x="1028700" y="1432400"/>
            <a:ext cx="6199500" cy="33573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7"/>
          <p:cNvSpPr txBox="1"/>
          <p:nvPr/>
        </p:nvSpPr>
        <p:spPr>
          <a:xfrm>
            <a:off x="211250" y="0"/>
            <a:ext cx="79191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 (Template)</a:t>
            </a:r>
            <a:endParaRPr sz="2400">
              <a:latin typeface="Raleway Thin"/>
              <a:ea typeface="Raleway Thin"/>
              <a:cs typeface="Raleway Thin"/>
              <a:sym typeface="Raleway Thin"/>
            </a:endParaRPr>
          </a:p>
        </p:txBody>
      </p:sp>
      <p:sp>
        <p:nvSpPr>
          <p:cNvPr id="144" name="Google Shape;144;p17"/>
          <p:cNvSpPr txBox="1"/>
          <p:nvPr/>
        </p:nvSpPr>
        <p:spPr>
          <a:xfrm>
            <a:off x="1181100" y="746488"/>
            <a:ext cx="1365300" cy="4686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aleway Thin"/>
                <a:ea typeface="Raleway Thin"/>
                <a:cs typeface="Raleway Thin"/>
                <a:sym typeface="Raleway Thin"/>
              </a:rPr>
              <a:t>3. Challenges</a:t>
            </a:r>
            <a:endParaRPr>
              <a:solidFill>
                <a:srgbClr val="FFFFFF"/>
              </a:solidFill>
              <a:latin typeface="Raleway Thin"/>
              <a:ea typeface="Raleway Thin"/>
              <a:cs typeface="Raleway Thin"/>
              <a:sym typeface="Raleway Thin"/>
            </a:endParaRPr>
          </a:p>
        </p:txBody>
      </p:sp>
      <p:sp>
        <p:nvSpPr>
          <p:cNvPr id="145" name="Google Shape;145;p17"/>
          <p:cNvSpPr txBox="1"/>
          <p:nvPr/>
        </p:nvSpPr>
        <p:spPr>
          <a:xfrm>
            <a:off x="3012150" y="633113"/>
            <a:ext cx="39675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In the box below, please provide a short description of your top 4 challenges.</a:t>
            </a:r>
            <a:endParaRPr b="1" sz="1200">
              <a:latin typeface="Raleway"/>
              <a:ea typeface="Raleway"/>
              <a:cs typeface="Raleway"/>
              <a:sym typeface="Raleway"/>
            </a:endParaRPr>
          </a:p>
        </p:txBody>
      </p:sp>
      <p:sp>
        <p:nvSpPr>
          <p:cNvPr id="146" name="Google Shape;146;p17"/>
          <p:cNvSpPr txBox="1"/>
          <p:nvPr/>
        </p:nvSpPr>
        <p:spPr>
          <a:xfrm>
            <a:off x="1227650" y="1747275"/>
            <a:ext cx="1365300" cy="920700"/>
          </a:xfrm>
          <a:prstGeom prst="rect">
            <a:avLst/>
          </a:prstGeom>
          <a:noFill/>
          <a:ln>
            <a:noFill/>
          </a:ln>
        </p:spPr>
        <p:txBody>
          <a:bodyPr anchorCtr="0" anchor="t" bIns="91425" lIns="91425" spcFirstLastPara="1" rIns="91425" wrap="square" tIns="91425">
            <a:noAutofit/>
          </a:bodyPr>
          <a:lstStyle/>
          <a:p>
            <a:pPr indent="0" lvl="0" marL="0" rtl="0" algn="l">
              <a:lnSpc>
                <a:spcPct val="400000"/>
              </a:lnSpc>
              <a:spcBef>
                <a:spcPts val="0"/>
              </a:spcBef>
              <a:spcAft>
                <a:spcPts val="0"/>
              </a:spcAft>
              <a:buNone/>
            </a:pPr>
            <a:r>
              <a:rPr b="1" lang="en" sz="1200">
                <a:latin typeface="Raleway"/>
                <a:ea typeface="Raleway"/>
                <a:cs typeface="Raleway"/>
                <a:sym typeface="Raleway"/>
              </a:rPr>
              <a:t>Challenge #1:</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Challenge #2:</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Challenge #3:</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Challenge #4:</a:t>
            </a:r>
            <a:endParaRPr b="1" sz="1200">
              <a:latin typeface="Raleway"/>
              <a:ea typeface="Raleway"/>
              <a:cs typeface="Raleway"/>
              <a:sym typeface="Raleway"/>
            </a:endParaRPr>
          </a:p>
        </p:txBody>
      </p:sp>
      <p:sp>
        <p:nvSpPr>
          <p:cNvPr id="147" name="Google Shape;147;p17"/>
          <p:cNvSpPr txBox="1"/>
          <p:nvPr/>
        </p:nvSpPr>
        <p:spPr>
          <a:xfrm>
            <a:off x="2394925" y="1747275"/>
            <a:ext cx="4579200" cy="5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ULG: how to ‘organise’ a ULG in a </a:t>
            </a:r>
            <a:r>
              <a:rPr lang="en" sz="1100">
                <a:solidFill>
                  <a:srgbClr val="999999"/>
                </a:solidFill>
                <a:latin typeface="Raleway"/>
                <a:ea typeface="Raleway"/>
                <a:cs typeface="Raleway"/>
                <a:sym typeface="Raleway"/>
              </a:rPr>
              <a:t>meaningful</a:t>
            </a:r>
            <a:r>
              <a:rPr lang="en" sz="1100">
                <a:solidFill>
                  <a:srgbClr val="999999"/>
                </a:solidFill>
                <a:latin typeface="Raleway"/>
                <a:ea typeface="Raleway"/>
                <a:cs typeface="Raleway"/>
                <a:sym typeface="Raleway"/>
              </a:rPr>
              <a:t> way. How to truly involve Amsterdam residents and commoners in the ULG? </a:t>
            </a:r>
            <a:endParaRPr sz="1100">
              <a:solidFill>
                <a:srgbClr val="999999"/>
              </a:solidFill>
              <a:latin typeface="Raleway"/>
              <a:ea typeface="Raleway"/>
              <a:cs typeface="Raleway"/>
              <a:sym typeface="Raleway"/>
            </a:endParaRPr>
          </a:p>
        </p:txBody>
      </p:sp>
      <p:sp>
        <p:nvSpPr>
          <p:cNvPr id="148" name="Google Shape;148;p17"/>
          <p:cNvSpPr txBox="1"/>
          <p:nvPr/>
        </p:nvSpPr>
        <p:spPr>
          <a:xfrm>
            <a:off x="2394925" y="2510341"/>
            <a:ext cx="4579200" cy="5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Internal organisation: how to organise the internal organisation around the project?</a:t>
            </a:r>
            <a:endParaRPr sz="1100">
              <a:solidFill>
                <a:srgbClr val="999999"/>
              </a:solidFill>
              <a:latin typeface="Raleway"/>
              <a:ea typeface="Raleway"/>
              <a:cs typeface="Raleway"/>
              <a:sym typeface="Raleway"/>
            </a:endParaRPr>
          </a:p>
        </p:txBody>
      </p:sp>
      <p:sp>
        <p:nvSpPr>
          <p:cNvPr id="149" name="Google Shape;149;p17"/>
          <p:cNvSpPr txBox="1"/>
          <p:nvPr/>
        </p:nvSpPr>
        <p:spPr>
          <a:xfrm>
            <a:off x="2394925" y="3206075"/>
            <a:ext cx="4579200" cy="7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Knowledge/ narrative on commons: the commons are not widely known in the NL, so we face two challenges: how to talk about ‘common goods’ AND how to talk about the organisational model of the commons?</a:t>
            </a:r>
            <a:endParaRPr sz="1100">
              <a:solidFill>
                <a:srgbClr val="999999"/>
              </a:solidFill>
              <a:latin typeface="Raleway"/>
              <a:ea typeface="Raleway"/>
              <a:cs typeface="Raleway"/>
              <a:sym typeface="Raleway"/>
            </a:endParaRPr>
          </a:p>
        </p:txBody>
      </p:sp>
      <p:sp>
        <p:nvSpPr>
          <p:cNvPr id="150" name="Google Shape;150;p17"/>
          <p:cNvSpPr txBox="1"/>
          <p:nvPr/>
        </p:nvSpPr>
        <p:spPr>
          <a:xfrm>
            <a:off x="2394925" y="3997988"/>
            <a:ext cx="45792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latin typeface="Raleway"/>
                <a:ea typeface="Raleway"/>
                <a:cs typeface="Raleway"/>
                <a:sym typeface="Raleway"/>
              </a:rPr>
              <a:t>Money/ plots: how to organise finance and assets for commons?</a:t>
            </a:r>
            <a:endParaRPr sz="1100">
              <a:solidFill>
                <a:srgbClr val="999999"/>
              </a:solidFill>
              <a:latin typeface="Raleway"/>
              <a:ea typeface="Raleway"/>
              <a:cs typeface="Raleway"/>
              <a:sym typeface="Raleway"/>
            </a:endParaRPr>
          </a:p>
        </p:txBody>
      </p:sp>
      <p:pic>
        <p:nvPicPr>
          <p:cNvPr id="151" name="Google Shape;151;p17"/>
          <p:cNvPicPr preferRelativeResize="0"/>
          <p:nvPr/>
        </p:nvPicPr>
        <p:blipFill rotWithShape="1">
          <a:blip r:embed="rId3">
            <a:alphaModFix/>
          </a:blip>
          <a:srcRect b="0" l="26802" r="28770" t="0"/>
          <a:stretch/>
        </p:blipFill>
        <p:spPr>
          <a:xfrm>
            <a:off x="7962900" y="2884850"/>
            <a:ext cx="732950" cy="1166200"/>
          </a:xfrm>
          <a:prstGeom prst="rect">
            <a:avLst/>
          </a:prstGeom>
          <a:noFill/>
          <a:ln>
            <a:noFill/>
          </a:ln>
        </p:spPr>
      </p:pic>
      <p:pic>
        <p:nvPicPr>
          <p:cNvPr id="152" name="Google Shape;152;p17"/>
          <p:cNvPicPr preferRelativeResize="0"/>
          <p:nvPr/>
        </p:nvPicPr>
        <p:blipFill>
          <a:blip r:embed="rId4">
            <a:alphaModFix/>
          </a:blip>
          <a:stretch>
            <a:fillRect/>
          </a:stretch>
        </p:blipFill>
        <p:spPr>
          <a:xfrm>
            <a:off x="7681675" y="4122900"/>
            <a:ext cx="1295400" cy="514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8"/>
          <p:cNvSpPr txBox="1"/>
          <p:nvPr/>
        </p:nvSpPr>
        <p:spPr>
          <a:xfrm>
            <a:off x="374875" y="20275"/>
            <a:ext cx="83508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 (Template)</a:t>
            </a:r>
            <a:endParaRPr sz="2400">
              <a:latin typeface="Raleway Thin"/>
              <a:ea typeface="Raleway Thin"/>
              <a:cs typeface="Raleway Thin"/>
              <a:sym typeface="Raleway Thin"/>
            </a:endParaRPr>
          </a:p>
        </p:txBody>
      </p:sp>
      <p:sp>
        <p:nvSpPr>
          <p:cNvPr id="158" name="Google Shape;158;p18"/>
          <p:cNvSpPr txBox="1"/>
          <p:nvPr/>
        </p:nvSpPr>
        <p:spPr>
          <a:xfrm>
            <a:off x="3169413" y="586125"/>
            <a:ext cx="4648200" cy="17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In the box below, please write a</a:t>
            </a:r>
            <a:r>
              <a:rPr b="1" lang="en" sz="1200">
                <a:solidFill>
                  <a:schemeClr val="dk1"/>
                </a:solidFill>
                <a:highlight>
                  <a:srgbClr val="FFFFFF"/>
                </a:highlight>
                <a:latin typeface="Raleway"/>
                <a:ea typeface="Raleway"/>
                <a:cs typeface="Raleway"/>
                <a:sym typeface="Raleway"/>
              </a:rPr>
              <a:t> short description of your starting point in terms of policy. </a:t>
            </a:r>
            <a:endParaRPr b="1" sz="1200">
              <a:latin typeface="Raleway"/>
              <a:ea typeface="Raleway"/>
              <a:cs typeface="Raleway"/>
              <a:sym typeface="Raleway"/>
            </a:endParaRPr>
          </a:p>
        </p:txBody>
      </p:sp>
      <p:sp>
        <p:nvSpPr>
          <p:cNvPr id="159" name="Google Shape;159;p18"/>
          <p:cNvSpPr txBox="1"/>
          <p:nvPr/>
        </p:nvSpPr>
        <p:spPr>
          <a:xfrm>
            <a:off x="1562375" y="607613"/>
            <a:ext cx="11991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4. Policy</a:t>
            </a:r>
            <a:endParaRPr>
              <a:solidFill>
                <a:srgbClr val="FFFFFF"/>
              </a:solidFill>
              <a:latin typeface="Raleway Thin"/>
              <a:ea typeface="Raleway Thin"/>
              <a:cs typeface="Raleway Thin"/>
              <a:sym typeface="Raleway Thin"/>
            </a:endParaRPr>
          </a:p>
        </p:txBody>
      </p:sp>
      <p:sp>
        <p:nvSpPr>
          <p:cNvPr id="160" name="Google Shape;160;p18"/>
          <p:cNvSpPr/>
          <p:nvPr/>
        </p:nvSpPr>
        <p:spPr>
          <a:xfrm>
            <a:off x="1483675" y="1164150"/>
            <a:ext cx="6199500" cy="1075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txBox="1"/>
          <p:nvPr/>
        </p:nvSpPr>
        <p:spPr>
          <a:xfrm>
            <a:off x="1682450" y="1193700"/>
            <a:ext cx="57585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aleway"/>
                <a:ea typeface="Raleway"/>
                <a:cs typeface="Raleway"/>
                <a:sym typeface="Raleway"/>
              </a:rPr>
              <a:t>We want to form a new bond with citizens, acknowledge the commons and make way for them in a practical and inspirational way. </a:t>
            </a:r>
            <a:endParaRPr sz="1100">
              <a:latin typeface="Raleway"/>
              <a:ea typeface="Raleway"/>
              <a:cs typeface="Raleway"/>
              <a:sym typeface="Raleway"/>
            </a:endParaRPr>
          </a:p>
        </p:txBody>
      </p:sp>
      <p:sp>
        <p:nvSpPr>
          <p:cNvPr id="162" name="Google Shape;162;p18"/>
          <p:cNvSpPr txBox="1"/>
          <p:nvPr/>
        </p:nvSpPr>
        <p:spPr>
          <a:xfrm>
            <a:off x="731525" y="3888675"/>
            <a:ext cx="1330200" cy="11964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Citizen participation?</a:t>
            </a:r>
            <a:endParaRPr>
              <a:solidFill>
                <a:srgbClr val="FFFFFF"/>
              </a:solidFill>
              <a:latin typeface="Raleway Thin"/>
              <a:ea typeface="Raleway Thin"/>
              <a:cs typeface="Raleway Thin"/>
              <a:sym typeface="Raleway Thin"/>
            </a:endParaRPr>
          </a:p>
          <a:p>
            <a:pPr indent="0" lvl="0" marL="0" rtl="0" algn="ctr">
              <a:spcBef>
                <a:spcPts val="0"/>
              </a:spcBef>
              <a:spcAft>
                <a:spcPts val="0"/>
              </a:spcAft>
              <a:buNone/>
            </a:pPr>
            <a:r>
              <a:t/>
            </a:r>
            <a:endParaRPr>
              <a:solidFill>
                <a:srgbClr val="FFFFFF"/>
              </a:solidFill>
              <a:latin typeface="Raleway Thin"/>
              <a:ea typeface="Raleway Thin"/>
              <a:cs typeface="Raleway Thin"/>
              <a:sym typeface="Raleway Thin"/>
            </a:endParaRPr>
          </a:p>
          <a:p>
            <a:pPr indent="0" lvl="0" marL="0" rtl="0" algn="ctr">
              <a:spcBef>
                <a:spcPts val="0"/>
              </a:spcBef>
              <a:spcAft>
                <a:spcPts val="0"/>
              </a:spcAft>
              <a:buClr>
                <a:schemeClr val="dk1"/>
              </a:buClr>
              <a:buSzPts val="1100"/>
              <a:buFont typeface="Arial"/>
              <a:buNone/>
            </a:pPr>
            <a:r>
              <a:rPr b="1" i="1" lang="en" sz="1100">
                <a:solidFill>
                  <a:srgbClr val="FFFFFF"/>
                </a:solidFill>
                <a:latin typeface="Raleway"/>
                <a:ea typeface="Raleway"/>
                <a:cs typeface="Raleway"/>
                <a:sym typeface="Raleway"/>
              </a:rPr>
              <a:t>Type an ‘X’ to indicate Yes or No</a:t>
            </a:r>
            <a:endParaRPr b="1" i="1" sz="1100">
              <a:solidFill>
                <a:srgbClr val="FFFFFF"/>
              </a:solidFill>
              <a:latin typeface="Raleway"/>
              <a:ea typeface="Raleway"/>
              <a:cs typeface="Raleway"/>
              <a:sym typeface="Raleway"/>
            </a:endParaRPr>
          </a:p>
          <a:p>
            <a:pPr indent="0" lvl="0" marL="0" rtl="0" algn="ctr">
              <a:spcBef>
                <a:spcPts val="0"/>
              </a:spcBef>
              <a:spcAft>
                <a:spcPts val="0"/>
              </a:spcAft>
              <a:buNone/>
            </a:pPr>
            <a:r>
              <a:t/>
            </a:r>
            <a:endParaRPr>
              <a:solidFill>
                <a:srgbClr val="FFFFFF"/>
              </a:solidFill>
              <a:latin typeface="Raleway Thin"/>
              <a:ea typeface="Raleway Thin"/>
              <a:cs typeface="Raleway Thin"/>
              <a:sym typeface="Raleway Thin"/>
            </a:endParaRPr>
          </a:p>
        </p:txBody>
      </p:sp>
      <p:sp>
        <p:nvSpPr>
          <p:cNvPr id="163" name="Google Shape;163;p18"/>
          <p:cNvSpPr txBox="1"/>
          <p:nvPr/>
        </p:nvSpPr>
        <p:spPr>
          <a:xfrm>
            <a:off x="729250" y="2532900"/>
            <a:ext cx="1330200" cy="11964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Commons?</a:t>
            </a:r>
            <a:endParaRPr>
              <a:solidFill>
                <a:srgbClr val="FFFFFF"/>
              </a:solidFill>
              <a:latin typeface="Raleway Thin"/>
              <a:ea typeface="Raleway Thin"/>
              <a:cs typeface="Raleway Thin"/>
              <a:sym typeface="Raleway Thin"/>
            </a:endParaRPr>
          </a:p>
          <a:p>
            <a:pPr indent="0" lvl="0" marL="0" rtl="0" algn="ctr">
              <a:spcBef>
                <a:spcPts val="0"/>
              </a:spcBef>
              <a:spcAft>
                <a:spcPts val="0"/>
              </a:spcAft>
              <a:buNone/>
            </a:pPr>
            <a:r>
              <a:t/>
            </a:r>
            <a:endParaRPr>
              <a:solidFill>
                <a:srgbClr val="FFFFFF"/>
              </a:solidFill>
              <a:latin typeface="Raleway Thin"/>
              <a:ea typeface="Raleway Thin"/>
              <a:cs typeface="Raleway Thin"/>
              <a:sym typeface="Raleway Thin"/>
            </a:endParaRPr>
          </a:p>
          <a:p>
            <a:pPr indent="0" lvl="0" marL="0" rtl="0" algn="ctr">
              <a:spcBef>
                <a:spcPts val="0"/>
              </a:spcBef>
              <a:spcAft>
                <a:spcPts val="0"/>
              </a:spcAft>
              <a:buNone/>
            </a:pPr>
            <a:r>
              <a:rPr b="1" i="1" lang="en" sz="1100">
                <a:solidFill>
                  <a:srgbClr val="FFFFFF"/>
                </a:solidFill>
                <a:latin typeface="Raleway"/>
                <a:ea typeface="Raleway"/>
                <a:cs typeface="Raleway"/>
                <a:sym typeface="Raleway"/>
              </a:rPr>
              <a:t>Type</a:t>
            </a:r>
            <a:r>
              <a:rPr b="1" i="1" lang="en" sz="1100">
                <a:solidFill>
                  <a:srgbClr val="FFFFFF"/>
                </a:solidFill>
                <a:latin typeface="Raleway"/>
                <a:ea typeface="Raleway"/>
                <a:cs typeface="Raleway"/>
                <a:sym typeface="Raleway"/>
              </a:rPr>
              <a:t> an ‘X’ to indicate Yes or No</a:t>
            </a:r>
            <a:endParaRPr b="1" i="1" sz="1100">
              <a:solidFill>
                <a:srgbClr val="FFFFFF"/>
              </a:solidFill>
              <a:latin typeface="Raleway"/>
              <a:ea typeface="Raleway"/>
              <a:cs typeface="Raleway"/>
              <a:sym typeface="Raleway"/>
            </a:endParaRPr>
          </a:p>
        </p:txBody>
      </p:sp>
      <p:sp>
        <p:nvSpPr>
          <p:cNvPr id="164" name="Google Shape;164;p18"/>
          <p:cNvSpPr/>
          <p:nvPr/>
        </p:nvSpPr>
        <p:spPr>
          <a:xfrm>
            <a:off x="2059450" y="3120100"/>
            <a:ext cx="702000" cy="616200"/>
          </a:xfrm>
          <a:prstGeom prst="rect">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NO</a:t>
            </a:r>
            <a:endParaRPr sz="1000"/>
          </a:p>
        </p:txBody>
      </p:sp>
      <p:sp>
        <p:nvSpPr>
          <p:cNvPr id="165" name="Google Shape;165;p18"/>
          <p:cNvSpPr/>
          <p:nvPr/>
        </p:nvSpPr>
        <p:spPr>
          <a:xfrm>
            <a:off x="2059450" y="2532900"/>
            <a:ext cx="702000" cy="616200"/>
          </a:xfrm>
          <a:prstGeom prst="rect">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YES</a:t>
            </a:r>
            <a:endParaRPr sz="1000"/>
          </a:p>
        </p:txBody>
      </p:sp>
      <p:sp>
        <p:nvSpPr>
          <p:cNvPr id="166" name="Google Shape;166;p18"/>
          <p:cNvSpPr/>
          <p:nvPr/>
        </p:nvSpPr>
        <p:spPr>
          <a:xfrm>
            <a:off x="2059450" y="4434275"/>
            <a:ext cx="702000" cy="616200"/>
          </a:xfrm>
          <a:prstGeom prst="rect">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NO</a:t>
            </a:r>
            <a:endParaRPr sz="1000"/>
          </a:p>
        </p:txBody>
      </p:sp>
      <p:sp>
        <p:nvSpPr>
          <p:cNvPr id="167" name="Google Shape;167;p18"/>
          <p:cNvSpPr/>
          <p:nvPr/>
        </p:nvSpPr>
        <p:spPr>
          <a:xfrm>
            <a:off x="2059474" y="3888675"/>
            <a:ext cx="702000" cy="596100"/>
          </a:xfrm>
          <a:prstGeom prst="rect">
            <a:avLst/>
          </a:prstGeom>
          <a:solidFill>
            <a:srgbClr val="FFFFFF"/>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YES</a:t>
            </a:r>
            <a:endParaRPr sz="1000"/>
          </a:p>
        </p:txBody>
      </p:sp>
      <p:sp>
        <p:nvSpPr>
          <p:cNvPr id="168" name="Google Shape;168;p18"/>
          <p:cNvSpPr txBox="1"/>
          <p:nvPr/>
        </p:nvSpPr>
        <p:spPr>
          <a:xfrm>
            <a:off x="2761375" y="2505600"/>
            <a:ext cx="1330200" cy="10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In the box to the right, </a:t>
            </a:r>
            <a:r>
              <a:rPr b="1" lang="en" sz="1200">
                <a:solidFill>
                  <a:schemeClr val="dk1"/>
                </a:solidFill>
                <a:highlight>
                  <a:srgbClr val="FFFFFF"/>
                </a:highlight>
                <a:latin typeface="Raleway"/>
                <a:ea typeface="Raleway"/>
                <a:cs typeface="Raleway"/>
                <a:sym typeface="Raleway"/>
              </a:rPr>
              <a:t>briefly</a:t>
            </a:r>
            <a:r>
              <a:rPr b="1" lang="en" sz="1200">
                <a:solidFill>
                  <a:schemeClr val="dk1"/>
                </a:solidFill>
                <a:highlight>
                  <a:srgbClr val="FFFFFF"/>
                </a:highlight>
                <a:latin typeface="Raleway"/>
                <a:ea typeface="Raleway"/>
                <a:cs typeface="Raleway"/>
                <a:sym typeface="Raleway"/>
              </a:rPr>
              <a:t> </a:t>
            </a:r>
            <a:r>
              <a:rPr b="1" lang="en" sz="1200">
                <a:solidFill>
                  <a:schemeClr val="dk1"/>
                </a:solidFill>
                <a:highlight>
                  <a:srgbClr val="FFFFFF"/>
                </a:highlight>
                <a:latin typeface="Raleway"/>
                <a:ea typeface="Raleway"/>
                <a:cs typeface="Raleway"/>
                <a:sym typeface="Raleway"/>
              </a:rPr>
              <a:t>describe</a:t>
            </a:r>
            <a:r>
              <a:rPr b="1" lang="en" sz="1200">
                <a:solidFill>
                  <a:schemeClr val="dk1"/>
                </a:solidFill>
                <a:highlight>
                  <a:srgbClr val="FFFFFF"/>
                </a:highlight>
                <a:latin typeface="Raleway"/>
                <a:ea typeface="Raleway"/>
                <a:cs typeface="Raleway"/>
                <a:sym typeface="Raleway"/>
              </a:rPr>
              <a:t> how innovative your policy was.</a:t>
            </a:r>
            <a:endParaRPr b="1" sz="1200">
              <a:latin typeface="Raleway"/>
              <a:ea typeface="Raleway"/>
              <a:cs typeface="Raleway"/>
              <a:sym typeface="Raleway"/>
            </a:endParaRPr>
          </a:p>
        </p:txBody>
      </p:sp>
      <p:cxnSp>
        <p:nvCxnSpPr>
          <p:cNvPr id="169" name="Google Shape;169;p18"/>
          <p:cNvCxnSpPr/>
          <p:nvPr/>
        </p:nvCxnSpPr>
        <p:spPr>
          <a:xfrm>
            <a:off x="2457450" y="2960375"/>
            <a:ext cx="240000" cy="0"/>
          </a:xfrm>
          <a:prstGeom prst="straightConnector1">
            <a:avLst/>
          </a:prstGeom>
          <a:noFill/>
          <a:ln cap="flat" cmpd="sng" w="9525">
            <a:solidFill>
              <a:schemeClr val="dk2"/>
            </a:solidFill>
            <a:prstDash val="solid"/>
            <a:round/>
            <a:headEnd len="med" w="med" type="none"/>
            <a:tailEnd len="med" w="med" type="none"/>
          </a:ln>
        </p:spPr>
      </p:cxnSp>
      <p:cxnSp>
        <p:nvCxnSpPr>
          <p:cNvPr id="170" name="Google Shape;170;p18"/>
          <p:cNvCxnSpPr/>
          <p:nvPr/>
        </p:nvCxnSpPr>
        <p:spPr>
          <a:xfrm>
            <a:off x="2457450" y="3485350"/>
            <a:ext cx="240000" cy="0"/>
          </a:xfrm>
          <a:prstGeom prst="straightConnector1">
            <a:avLst/>
          </a:prstGeom>
          <a:noFill/>
          <a:ln cap="flat" cmpd="sng" w="9525">
            <a:solidFill>
              <a:schemeClr val="dk2"/>
            </a:solidFill>
            <a:prstDash val="solid"/>
            <a:round/>
            <a:headEnd len="med" w="med" type="none"/>
            <a:tailEnd len="med" w="med" type="none"/>
          </a:ln>
        </p:spPr>
      </p:cxnSp>
      <p:cxnSp>
        <p:nvCxnSpPr>
          <p:cNvPr id="171" name="Google Shape;171;p18"/>
          <p:cNvCxnSpPr/>
          <p:nvPr/>
        </p:nvCxnSpPr>
        <p:spPr>
          <a:xfrm>
            <a:off x="2457450" y="4244350"/>
            <a:ext cx="240000" cy="0"/>
          </a:xfrm>
          <a:prstGeom prst="straightConnector1">
            <a:avLst/>
          </a:prstGeom>
          <a:noFill/>
          <a:ln cap="flat" cmpd="sng" w="9525">
            <a:solidFill>
              <a:schemeClr val="dk2"/>
            </a:solidFill>
            <a:prstDash val="solid"/>
            <a:round/>
            <a:headEnd len="med" w="med" type="none"/>
            <a:tailEnd len="med" w="med" type="none"/>
          </a:ln>
        </p:spPr>
      </p:cxnSp>
      <p:cxnSp>
        <p:nvCxnSpPr>
          <p:cNvPr id="172" name="Google Shape;172;p18"/>
          <p:cNvCxnSpPr/>
          <p:nvPr/>
        </p:nvCxnSpPr>
        <p:spPr>
          <a:xfrm>
            <a:off x="2457450" y="4876025"/>
            <a:ext cx="240000" cy="0"/>
          </a:xfrm>
          <a:prstGeom prst="straightConnector1">
            <a:avLst/>
          </a:prstGeom>
          <a:noFill/>
          <a:ln cap="flat" cmpd="sng" w="9525">
            <a:solidFill>
              <a:schemeClr val="dk2"/>
            </a:solidFill>
            <a:prstDash val="solid"/>
            <a:round/>
            <a:headEnd len="med" w="med" type="none"/>
            <a:tailEnd len="med" w="med" type="none"/>
          </a:ln>
        </p:spPr>
      </p:cxnSp>
      <p:sp>
        <p:nvSpPr>
          <p:cNvPr id="173" name="Google Shape;173;p18"/>
          <p:cNvSpPr txBox="1"/>
          <p:nvPr/>
        </p:nvSpPr>
        <p:spPr>
          <a:xfrm>
            <a:off x="2398800" y="2606450"/>
            <a:ext cx="357300" cy="4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X</a:t>
            </a:r>
            <a:endParaRPr/>
          </a:p>
        </p:txBody>
      </p:sp>
      <p:sp>
        <p:nvSpPr>
          <p:cNvPr id="174" name="Google Shape;174;p18"/>
          <p:cNvSpPr txBox="1"/>
          <p:nvPr/>
        </p:nvSpPr>
        <p:spPr>
          <a:xfrm>
            <a:off x="2398800" y="3167875"/>
            <a:ext cx="357300" cy="4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175" name="Google Shape;175;p18"/>
          <p:cNvSpPr txBox="1"/>
          <p:nvPr/>
        </p:nvSpPr>
        <p:spPr>
          <a:xfrm>
            <a:off x="2398800" y="3942938"/>
            <a:ext cx="357300" cy="4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X</a:t>
            </a:r>
            <a:endParaRPr/>
          </a:p>
        </p:txBody>
      </p:sp>
      <p:sp>
        <p:nvSpPr>
          <p:cNvPr id="176" name="Google Shape;176;p18"/>
          <p:cNvSpPr txBox="1"/>
          <p:nvPr/>
        </p:nvSpPr>
        <p:spPr>
          <a:xfrm>
            <a:off x="2398800" y="4494425"/>
            <a:ext cx="357300" cy="4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177" name="Google Shape;177;p18"/>
          <p:cNvSpPr txBox="1"/>
          <p:nvPr/>
        </p:nvSpPr>
        <p:spPr>
          <a:xfrm>
            <a:off x="2761375" y="3888675"/>
            <a:ext cx="1330200" cy="10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FF"/>
                </a:highlight>
                <a:latin typeface="Raleway"/>
                <a:ea typeface="Raleway"/>
                <a:cs typeface="Raleway"/>
                <a:sym typeface="Raleway"/>
              </a:rPr>
              <a:t>In the box to the right, briefly describe how innovative your policy was.</a:t>
            </a:r>
            <a:endParaRPr b="1" sz="1200">
              <a:latin typeface="Raleway"/>
              <a:ea typeface="Raleway"/>
              <a:cs typeface="Raleway"/>
              <a:sym typeface="Raleway"/>
            </a:endParaRPr>
          </a:p>
        </p:txBody>
      </p:sp>
      <p:sp>
        <p:nvSpPr>
          <p:cNvPr id="178" name="Google Shape;178;p18"/>
          <p:cNvSpPr/>
          <p:nvPr/>
        </p:nvSpPr>
        <p:spPr>
          <a:xfrm>
            <a:off x="4091575" y="2654225"/>
            <a:ext cx="4819800" cy="1075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txBox="1"/>
          <p:nvPr/>
        </p:nvSpPr>
        <p:spPr>
          <a:xfrm>
            <a:off x="4214150" y="2683775"/>
            <a:ext cx="44940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aleway"/>
                <a:ea typeface="Raleway"/>
                <a:cs typeface="Raleway"/>
                <a:sym typeface="Raleway"/>
              </a:rPr>
              <a:t>F</a:t>
            </a:r>
            <a:r>
              <a:rPr lang="en" sz="1000">
                <a:latin typeface="Raleway"/>
                <a:ea typeface="Raleway"/>
                <a:cs typeface="Raleway"/>
                <a:sym typeface="Raleway"/>
              </a:rPr>
              <a:t>irstly, we (are in the process of) changing the narrative of the commons; acknowledging common goods. Secondly we are supporting the organisational model of the commons. This is ‘easier’ when there’s an existing legal framework - like the citizen energy community or ‘wooncooperatie’ (citizen housing </a:t>
            </a:r>
            <a:r>
              <a:rPr lang="en" sz="1000">
                <a:latin typeface="Raleway"/>
                <a:ea typeface="Raleway"/>
                <a:cs typeface="Raleway"/>
                <a:sym typeface="Raleway"/>
              </a:rPr>
              <a:t>cooporation</a:t>
            </a:r>
            <a:r>
              <a:rPr lang="en" sz="1000">
                <a:latin typeface="Raleway"/>
                <a:ea typeface="Raleway"/>
                <a:cs typeface="Raleway"/>
                <a:sym typeface="Raleway"/>
              </a:rPr>
              <a:t>). </a:t>
            </a:r>
            <a:endParaRPr sz="1000">
              <a:latin typeface="Raleway"/>
              <a:ea typeface="Raleway"/>
              <a:cs typeface="Raleway"/>
              <a:sym typeface="Raleway"/>
            </a:endParaRPr>
          </a:p>
        </p:txBody>
      </p:sp>
      <p:sp>
        <p:nvSpPr>
          <p:cNvPr id="180" name="Google Shape;180;p18"/>
          <p:cNvSpPr/>
          <p:nvPr/>
        </p:nvSpPr>
        <p:spPr>
          <a:xfrm>
            <a:off x="4095675" y="3946075"/>
            <a:ext cx="4819800" cy="10758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txBox="1"/>
          <p:nvPr/>
        </p:nvSpPr>
        <p:spPr>
          <a:xfrm>
            <a:off x="4219425" y="4051825"/>
            <a:ext cx="44940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aleway"/>
                <a:ea typeface="Raleway"/>
                <a:cs typeface="Raleway"/>
                <a:sym typeface="Raleway"/>
              </a:rPr>
              <a:t>We are working towards a ‘co-city desk’, very innovative since it will acknowledge the commons as a ‘sector’ with special support and policy</a:t>
            </a:r>
            <a:endParaRPr sz="1100">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9"/>
          <p:cNvSpPr txBox="1"/>
          <p:nvPr/>
        </p:nvSpPr>
        <p:spPr>
          <a:xfrm>
            <a:off x="344925" y="-40800"/>
            <a:ext cx="83508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 (Template)</a:t>
            </a:r>
            <a:endParaRPr sz="2400">
              <a:latin typeface="Raleway Thin"/>
              <a:ea typeface="Raleway Thin"/>
              <a:cs typeface="Raleway Thin"/>
              <a:sym typeface="Raleway Thin"/>
            </a:endParaRPr>
          </a:p>
        </p:txBody>
      </p:sp>
      <p:sp>
        <p:nvSpPr>
          <p:cNvPr id="187" name="Google Shape;187;p19"/>
          <p:cNvSpPr txBox="1"/>
          <p:nvPr/>
        </p:nvSpPr>
        <p:spPr>
          <a:xfrm>
            <a:off x="633088" y="717000"/>
            <a:ext cx="11991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5. </a:t>
            </a:r>
            <a:r>
              <a:rPr lang="en">
                <a:solidFill>
                  <a:srgbClr val="FFFFFF"/>
                </a:solidFill>
                <a:latin typeface="Raleway Thin"/>
                <a:ea typeface="Raleway Thin"/>
                <a:cs typeface="Raleway Thin"/>
                <a:sym typeface="Raleway Thin"/>
              </a:rPr>
              <a:t>ULG</a:t>
            </a:r>
            <a:endParaRPr>
              <a:solidFill>
                <a:srgbClr val="FFFFFF"/>
              </a:solidFill>
              <a:latin typeface="Raleway Thin"/>
              <a:ea typeface="Raleway Thin"/>
              <a:cs typeface="Raleway Thin"/>
              <a:sym typeface="Raleway Thin"/>
            </a:endParaRPr>
          </a:p>
        </p:txBody>
      </p:sp>
      <p:sp>
        <p:nvSpPr>
          <p:cNvPr id="188" name="Google Shape;188;p19"/>
          <p:cNvSpPr txBox="1"/>
          <p:nvPr/>
        </p:nvSpPr>
        <p:spPr>
          <a:xfrm>
            <a:off x="2074950" y="564600"/>
            <a:ext cx="51885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In the box </a:t>
            </a:r>
            <a:r>
              <a:rPr b="1" lang="en" sz="1100">
                <a:solidFill>
                  <a:schemeClr val="dk1"/>
                </a:solidFill>
                <a:highlight>
                  <a:srgbClr val="FFFFFF"/>
                </a:highlight>
                <a:latin typeface="Raleway"/>
                <a:ea typeface="Raleway"/>
                <a:cs typeface="Raleway"/>
                <a:sym typeface="Raleway"/>
              </a:rPr>
              <a:t>below, please </a:t>
            </a:r>
            <a:r>
              <a:rPr b="1" lang="en" sz="1100">
                <a:solidFill>
                  <a:schemeClr val="dk1"/>
                </a:solidFill>
                <a:highlight>
                  <a:srgbClr val="FFFFFF"/>
                </a:highlight>
                <a:latin typeface="Raleway"/>
                <a:ea typeface="Raleway"/>
                <a:cs typeface="Raleway"/>
                <a:sym typeface="Raleway"/>
              </a:rPr>
              <a:t>briefly describe how the ULG was first structured. Include references to the 5 types of stakeholders involved. </a:t>
            </a:r>
            <a:endParaRPr b="1" sz="1100">
              <a:latin typeface="Raleway"/>
              <a:ea typeface="Raleway"/>
              <a:cs typeface="Raleway"/>
              <a:sym typeface="Raleway"/>
            </a:endParaRPr>
          </a:p>
        </p:txBody>
      </p:sp>
      <p:sp>
        <p:nvSpPr>
          <p:cNvPr id="189" name="Google Shape;189;p19"/>
          <p:cNvSpPr/>
          <p:nvPr/>
        </p:nvSpPr>
        <p:spPr>
          <a:xfrm>
            <a:off x="497325" y="1432400"/>
            <a:ext cx="8243700" cy="33573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9"/>
          <p:cNvSpPr txBox="1"/>
          <p:nvPr/>
        </p:nvSpPr>
        <p:spPr>
          <a:xfrm>
            <a:off x="861698" y="1491600"/>
            <a:ext cx="35856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aleway"/>
                <a:ea typeface="Raleway"/>
                <a:cs typeface="Raleway"/>
                <a:sym typeface="Raleway"/>
              </a:rPr>
              <a:t>At first, we structured our ULG...</a:t>
            </a:r>
            <a:endParaRPr b="1" sz="1200">
              <a:latin typeface="Raleway"/>
              <a:ea typeface="Raleway"/>
              <a:cs typeface="Raleway"/>
              <a:sym typeface="Raleway"/>
            </a:endParaRPr>
          </a:p>
        </p:txBody>
      </p:sp>
      <p:sp>
        <p:nvSpPr>
          <p:cNvPr id="191" name="Google Shape;191;p19"/>
          <p:cNvSpPr txBox="1"/>
          <p:nvPr/>
        </p:nvSpPr>
        <p:spPr>
          <a:xfrm>
            <a:off x="698650" y="1915250"/>
            <a:ext cx="7793700" cy="262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aleway"/>
                <a:ea typeface="Raleway"/>
                <a:cs typeface="Raleway"/>
                <a:sym typeface="Raleway"/>
              </a:rPr>
              <a:t>We structured our ULG very informal to start with, and chose to ‘join’ events rather than ‘invite’ people to our events. The ULG is now getting more organised. Hopefully we can continue the ULG in a ‘commission’ that will support the ‘co-city desk’ as an independent advisor after this project. </a:t>
            </a:r>
            <a:endParaRPr sz="1100">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0"/>
          <p:cNvSpPr txBox="1"/>
          <p:nvPr/>
        </p:nvSpPr>
        <p:spPr>
          <a:xfrm>
            <a:off x="344925" y="-40800"/>
            <a:ext cx="83508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 (Template)</a:t>
            </a:r>
            <a:endParaRPr sz="2400">
              <a:latin typeface="Raleway Thin"/>
              <a:ea typeface="Raleway Thin"/>
              <a:cs typeface="Raleway Thin"/>
              <a:sym typeface="Raleway Thin"/>
            </a:endParaRPr>
          </a:p>
        </p:txBody>
      </p:sp>
      <p:sp>
        <p:nvSpPr>
          <p:cNvPr id="197" name="Google Shape;197;p20"/>
          <p:cNvSpPr txBox="1"/>
          <p:nvPr/>
        </p:nvSpPr>
        <p:spPr>
          <a:xfrm>
            <a:off x="633088" y="717000"/>
            <a:ext cx="11991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5. </a:t>
            </a:r>
            <a:r>
              <a:rPr lang="en">
                <a:solidFill>
                  <a:srgbClr val="FFFFFF"/>
                </a:solidFill>
                <a:latin typeface="Raleway Thin"/>
                <a:ea typeface="Raleway Thin"/>
                <a:cs typeface="Raleway Thin"/>
                <a:sym typeface="Raleway Thin"/>
              </a:rPr>
              <a:t>ULG</a:t>
            </a:r>
            <a:endParaRPr>
              <a:solidFill>
                <a:srgbClr val="FFFFFF"/>
              </a:solidFill>
              <a:latin typeface="Raleway Thin"/>
              <a:ea typeface="Raleway Thin"/>
              <a:cs typeface="Raleway Thin"/>
              <a:sym typeface="Raleway Thin"/>
            </a:endParaRPr>
          </a:p>
        </p:txBody>
      </p:sp>
      <p:sp>
        <p:nvSpPr>
          <p:cNvPr id="198" name="Google Shape;198;p20"/>
          <p:cNvSpPr txBox="1"/>
          <p:nvPr/>
        </p:nvSpPr>
        <p:spPr>
          <a:xfrm>
            <a:off x="2074950" y="564600"/>
            <a:ext cx="57426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In the table below, please briefly describe how the 5 types of stakeholders were involved and their impact.</a:t>
            </a:r>
            <a:endParaRPr b="1" sz="1100">
              <a:solidFill>
                <a:schemeClr val="dk1"/>
              </a:solidFill>
              <a:highlight>
                <a:srgbClr val="FFFFFF"/>
              </a:highlight>
              <a:latin typeface="Raleway"/>
              <a:ea typeface="Raleway"/>
              <a:cs typeface="Raleway"/>
              <a:sym typeface="Raleway"/>
            </a:endParaRPr>
          </a:p>
          <a:p>
            <a:pPr indent="0" lvl="0" marL="0" rtl="0" algn="l">
              <a:spcBef>
                <a:spcPts val="0"/>
              </a:spcBef>
              <a:spcAft>
                <a:spcPts val="0"/>
              </a:spcAft>
              <a:buNone/>
            </a:pPr>
            <a:r>
              <a:t/>
            </a:r>
            <a:endParaRPr b="1" sz="1100">
              <a:solidFill>
                <a:schemeClr val="dk1"/>
              </a:solidFill>
              <a:highlight>
                <a:srgbClr val="FFFFFF"/>
              </a:highlight>
              <a:latin typeface="Raleway"/>
              <a:ea typeface="Raleway"/>
              <a:cs typeface="Raleway"/>
              <a:sym typeface="Raleway"/>
            </a:endParaRPr>
          </a:p>
          <a:p>
            <a:pPr indent="0" lvl="0" marL="0" rtl="0" algn="l">
              <a:spcBef>
                <a:spcPts val="0"/>
              </a:spcBef>
              <a:spcAft>
                <a:spcPts val="0"/>
              </a:spcAft>
              <a:buNone/>
            </a:pPr>
            <a:r>
              <a:rPr b="1" i="1" lang="en" sz="1200">
                <a:solidFill>
                  <a:schemeClr val="dk1"/>
                </a:solidFill>
                <a:highlight>
                  <a:srgbClr val="FFFFFF"/>
                </a:highlight>
                <a:latin typeface="Raleway"/>
                <a:ea typeface="Raleway"/>
                <a:cs typeface="Raleway"/>
                <a:sym typeface="Raleway"/>
              </a:rPr>
              <a:t>**TIP: 	Refer back to the previous files you created on this topic**</a:t>
            </a:r>
            <a:endParaRPr b="1" i="1" sz="1200">
              <a:solidFill>
                <a:schemeClr val="dk1"/>
              </a:solidFill>
              <a:highlight>
                <a:srgbClr val="FFFFFF"/>
              </a:highlight>
              <a:latin typeface="Raleway"/>
              <a:ea typeface="Raleway"/>
              <a:cs typeface="Raleway"/>
              <a:sym typeface="Raleway"/>
            </a:endParaRPr>
          </a:p>
        </p:txBody>
      </p:sp>
      <p:graphicFrame>
        <p:nvGraphicFramePr>
          <p:cNvPr id="199" name="Google Shape;199;p20"/>
          <p:cNvGraphicFramePr/>
          <p:nvPr/>
        </p:nvGraphicFramePr>
        <p:xfrm>
          <a:off x="99363" y="1506650"/>
          <a:ext cx="3000000" cy="3000000"/>
        </p:xfrm>
        <a:graphic>
          <a:graphicData uri="http://schemas.openxmlformats.org/drawingml/2006/table">
            <a:tbl>
              <a:tblPr>
                <a:noFill/>
                <a:tableStyleId>{52400243-99F8-4E25-A793-4B285185465F}</a:tableStyleId>
              </a:tblPr>
              <a:tblGrid>
                <a:gridCol w="1138600"/>
                <a:gridCol w="3979750"/>
                <a:gridCol w="3826925"/>
              </a:tblGrid>
              <a:tr h="441425">
                <a:tc>
                  <a:txBody>
                    <a:bodyPr/>
                    <a:lstStyle/>
                    <a:p>
                      <a:pPr indent="0" lvl="0" marL="0" rtl="0" algn="r">
                        <a:lnSpc>
                          <a:spcPct val="100000"/>
                        </a:lnSpc>
                        <a:spcBef>
                          <a:spcPts val="0"/>
                        </a:spcBef>
                        <a:spcAft>
                          <a:spcPts val="0"/>
                        </a:spcAft>
                        <a:buNone/>
                      </a:pPr>
                      <a:r>
                        <a:rPr b="1" lang="en" sz="1100">
                          <a:solidFill>
                            <a:schemeClr val="dk1"/>
                          </a:solidFill>
                          <a:latin typeface="Raleway"/>
                          <a:ea typeface="Raleway"/>
                          <a:cs typeface="Raleway"/>
                          <a:sym typeface="Raleway"/>
                        </a:rPr>
                        <a:t>Stakeholder Type</a:t>
                      </a:r>
                      <a:endParaRPr b="1" sz="1100">
                        <a:solidFill>
                          <a:schemeClr val="dk1"/>
                        </a:solidFill>
                        <a:latin typeface="Raleway"/>
                        <a:ea typeface="Raleway"/>
                        <a:cs typeface="Raleway"/>
                        <a:sym typeface="Raleway"/>
                      </a:endParaRPr>
                    </a:p>
                  </a:txBody>
                  <a:tcPr marT="91425" marB="91425" marR="91425" marL="91425"/>
                </a:tc>
                <a:tc>
                  <a:txBody>
                    <a:bodyPr/>
                    <a:lstStyle/>
                    <a:p>
                      <a:pPr indent="0" lvl="0" marL="0" rtl="0" algn="ctr">
                        <a:lnSpc>
                          <a:spcPct val="100000"/>
                        </a:lnSpc>
                        <a:spcBef>
                          <a:spcPts val="0"/>
                        </a:spcBef>
                        <a:spcAft>
                          <a:spcPts val="0"/>
                        </a:spcAft>
                        <a:buNone/>
                      </a:pPr>
                      <a:r>
                        <a:rPr b="1" lang="en" sz="1100">
                          <a:solidFill>
                            <a:schemeClr val="dk1"/>
                          </a:solidFill>
                          <a:latin typeface="Raleway"/>
                          <a:ea typeface="Raleway"/>
                          <a:cs typeface="Raleway"/>
                          <a:sym typeface="Raleway"/>
                        </a:rPr>
                        <a:t>How was the stakeholder involved?</a:t>
                      </a:r>
                      <a:endParaRPr sz="1100"/>
                    </a:p>
                  </a:txBody>
                  <a:tcPr marT="91425" marB="91425" marR="91425" marL="91425"/>
                </a:tc>
                <a:tc>
                  <a:txBody>
                    <a:bodyPr/>
                    <a:lstStyle/>
                    <a:p>
                      <a:pPr indent="0" lvl="0" marL="0" rtl="0" algn="ctr">
                        <a:lnSpc>
                          <a:spcPct val="100000"/>
                        </a:lnSpc>
                        <a:spcBef>
                          <a:spcPts val="0"/>
                        </a:spcBef>
                        <a:spcAft>
                          <a:spcPts val="0"/>
                        </a:spcAft>
                        <a:buNone/>
                      </a:pPr>
                      <a:r>
                        <a:rPr b="1" lang="en" sz="1100">
                          <a:solidFill>
                            <a:schemeClr val="dk1"/>
                          </a:solidFill>
                          <a:latin typeface="Raleway"/>
                          <a:ea typeface="Raleway"/>
                          <a:cs typeface="Raleway"/>
                          <a:sym typeface="Raleway"/>
                        </a:rPr>
                        <a:t>What was the impact/influence?</a:t>
                      </a:r>
                      <a:endParaRPr sz="1100"/>
                    </a:p>
                  </a:txBody>
                  <a:tcPr marT="91425" marB="91425" marR="91425" marL="91425"/>
                </a:tc>
              </a:tr>
              <a:tr h="479950">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Public</a:t>
                      </a:r>
                      <a:endParaRPr sz="13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Raleway"/>
                          <a:ea typeface="Raleway"/>
                          <a:cs typeface="Raleway"/>
                          <a:sym typeface="Raleway"/>
                        </a:rPr>
                        <a:t>Research and many ‘talks and walks’</a:t>
                      </a:r>
                      <a:endParaRPr sz="11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9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Strengthening</a:t>
                      </a:r>
                      <a:r>
                        <a:rPr lang="en" sz="1000">
                          <a:latin typeface="Raleway"/>
                          <a:ea typeface="Raleway"/>
                          <a:cs typeface="Raleway"/>
                          <a:sym typeface="Raleway"/>
                        </a:rPr>
                        <a:t> the network, more knowledge</a:t>
                      </a:r>
                      <a:endParaRPr sz="1000">
                        <a:latin typeface="Raleway"/>
                        <a:ea typeface="Raleway"/>
                        <a:cs typeface="Raleway"/>
                        <a:sym typeface="Raleway"/>
                      </a:endParaRPr>
                    </a:p>
                  </a:txBody>
                  <a:tcPr marT="91425" marB="91425" marR="91425" marL="91425"/>
                </a:tc>
              </a:tr>
              <a:tr h="519175">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Private</a:t>
                      </a:r>
                      <a:endParaRPr sz="13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Raleway"/>
                          <a:ea typeface="Raleway"/>
                          <a:cs typeface="Raleway"/>
                          <a:sym typeface="Raleway"/>
                        </a:rPr>
                        <a:t>Small social businesses and social entrepreneurs are involved</a:t>
                      </a:r>
                      <a:endParaRPr sz="11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9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Strengthening</a:t>
                      </a:r>
                      <a:r>
                        <a:rPr lang="en" sz="1000">
                          <a:latin typeface="Raleway"/>
                          <a:ea typeface="Raleway"/>
                          <a:cs typeface="Raleway"/>
                          <a:sym typeface="Raleway"/>
                        </a:rPr>
                        <a:t> the  network</a:t>
                      </a:r>
                      <a:endParaRPr sz="1000">
                        <a:latin typeface="Raleway"/>
                        <a:ea typeface="Raleway"/>
                        <a:cs typeface="Raleway"/>
                        <a:sym typeface="Raleway"/>
                      </a:endParaRPr>
                    </a:p>
                  </a:txBody>
                  <a:tcPr marT="91425" marB="91425" marR="91425" marL="91425"/>
                </a:tc>
              </a:tr>
              <a:tr h="529025">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Knowledge/ Institutions</a:t>
                      </a:r>
                      <a:endParaRPr sz="13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Raleway"/>
                          <a:ea typeface="Raleway"/>
                          <a:cs typeface="Raleway"/>
                          <a:sym typeface="Raleway"/>
                        </a:rPr>
                        <a:t>Several meetings and ‘coffees’ to see how to cooperate</a:t>
                      </a:r>
                      <a:endParaRPr sz="11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9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More knowledge and innovation</a:t>
                      </a:r>
                      <a:endParaRPr sz="1000">
                        <a:latin typeface="Raleway"/>
                        <a:ea typeface="Raleway"/>
                        <a:cs typeface="Raleway"/>
                        <a:sym typeface="Raleway"/>
                      </a:endParaRPr>
                    </a:p>
                  </a:txBody>
                  <a:tcPr marT="91425" marB="91425" marR="91425" marL="91425"/>
                </a:tc>
              </a:tr>
              <a:tr h="729825">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Social Organizations</a:t>
                      </a:r>
                      <a:endParaRPr sz="13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Raleway"/>
                          <a:ea typeface="Raleway"/>
                          <a:cs typeface="Raleway"/>
                          <a:sym typeface="Raleway"/>
                        </a:rPr>
                        <a:t>We asked a network organisation on the commons to do research on perspectives for the public to enhance the commons</a:t>
                      </a:r>
                      <a:endParaRPr sz="11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9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More knowledge of needs and networks</a:t>
                      </a:r>
                      <a:endParaRPr sz="1000">
                        <a:latin typeface="Raleway"/>
                        <a:ea typeface="Raleway"/>
                        <a:cs typeface="Raleway"/>
                        <a:sym typeface="Raleway"/>
                      </a:endParaRPr>
                    </a:p>
                  </a:txBody>
                  <a:tcPr marT="91425" marB="91425" marR="91425" marL="91425"/>
                </a:tc>
              </a:tr>
              <a:tr h="500700">
                <a:tc>
                  <a:txBody>
                    <a:bodyPr/>
                    <a:lstStyle/>
                    <a:p>
                      <a:pPr indent="0" lvl="0" marL="0" rtl="0" algn="r">
                        <a:lnSpc>
                          <a:spcPct val="100000"/>
                        </a:lnSpc>
                        <a:spcBef>
                          <a:spcPts val="0"/>
                        </a:spcBef>
                        <a:spcAft>
                          <a:spcPts val="0"/>
                        </a:spcAft>
                        <a:buClr>
                          <a:schemeClr val="dk1"/>
                        </a:buClr>
                        <a:buSzPts val="1100"/>
                        <a:buFont typeface="Arial"/>
                        <a:buNone/>
                      </a:pPr>
                      <a:r>
                        <a:rPr i="1" lang="en" sz="1100">
                          <a:solidFill>
                            <a:schemeClr val="dk1"/>
                          </a:solidFill>
                          <a:latin typeface="Raleway"/>
                          <a:ea typeface="Raleway"/>
                          <a:cs typeface="Raleway"/>
                          <a:sym typeface="Raleway"/>
                        </a:rPr>
                        <a:t>Commoners/ Civic/ Innovators</a:t>
                      </a:r>
                      <a:endParaRPr sz="13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Raleway"/>
                          <a:ea typeface="Raleway"/>
                          <a:cs typeface="Raleway"/>
                          <a:sym typeface="Raleway"/>
                        </a:rPr>
                        <a:t>We asked artists to make a ‘whole commons catalog’ to show the ‘perspective of the commons on the city’</a:t>
                      </a:r>
                      <a:endParaRPr sz="11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900">
                        <a:latin typeface="Raleway"/>
                        <a:ea typeface="Raleway"/>
                        <a:cs typeface="Raleway"/>
                        <a:sym typeface="Raleway"/>
                      </a:endParaRPr>
                    </a:p>
                  </a:txBody>
                  <a:tcPr marT="91425" marB="91425" marR="91425" marL="91425"/>
                </a:tc>
                <a:tc>
                  <a:txBody>
                    <a:bodyPr/>
                    <a:lstStyle/>
                    <a:p>
                      <a:pPr indent="0" lvl="0" marL="0" rtl="0" algn="l">
                        <a:lnSpc>
                          <a:spcPct val="100000"/>
                        </a:lnSpc>
                        <a:spcBef>
                          <a:spcPts val="0"/>
                        </a:spcBef>
                        <a:spcAft>
                          <a:spcPts val="0"/>
                        </a:spcAft>
                        <a:buNone/>
                      </a:pPr>
                      <a:r>
                        <a:rPr lang="en" sz="1000">
                          <a:latin typeface="Raleway"/>
                          <a:ea typeface="Raleway"/>
                          <a:cs typeface="Raleway"/>
                          <a:sym typeface="Raleway"/>
                        </a:rPr>
                        <a:t>Broadening the network, sharing the stories, building the narrative</a:t>
                      </a:r>
                      <a:endParaRPr sz="1000">
                        <a:latin typeface="Raleway"/>
                        <a:ea typeface="Raleway"/>
                        <a:cs typeface="Raleway"/>
                        <a:sym typeface="Raleway"/>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1"/>
          <p:cNvSpPr txBox="1"/>
          <p:nvPr/>
        </p:nvSpPr>
        <p:spPr>
          <a:xfrm>
            <a:off x="344925" y="-25850"/>
            <a:ext cx="83508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Thin"/>
                <a:ea typeface="Raleway Thin"/>
                <a:cs typeface="Raleway Thin"/>
                <a:sym typeface="Raleway Thin"/>
              </a:rPr>
              <a:t>Transfer Journey Mapping - Starting Point (Template)</a:t>
            </a:r>
            <a:endParaRPr sz="2400">
              <a:latin typeface="Raleway Thin"/>
              <a:ea typeface="Raleway Thin"/>
              <a:cs typeface="Raleway Thin"/>
              <a:sym typeface="Raleway Thin"/>
            </a:endParaRPr>
          </a:p>
        </p:txBody>
      </p:sp>
      <p:sp>
        <p:nvSpPr>
          <p:cNvPr id="205" name="Google Shape;205;p21"/>
          <p:cNvSpPr txBox="1"/>
          <p:nvPr/>
        </p:nvSpPr>
        <p:spPr>
          <a:xfrm>
            <a:off x="2887188" y="950500"/>
            <a:ext cx="1333800" cy="4371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aleway Thin"/>
                <a:ea typeface="Raleway Thin"/>
                <a:cs typeface="Raleway Thin"/>
                <a:sym typeface="Raleway Thin"/>
              </a:rPr>
              <a:t>6. </a:t>
            </a:r>
            <a:r>
              <a:rPr lang="en">
                <a:solidFill>
                  <a:srgbClr val="FFFFFF"/>
                </a:solidFill>
                <a:latin typeface="Raleway Thin"/>
                <a:ea typeface="Raleway Thin"/>
                <a:cs typeface="Raleway Thin"/>
                <a:sym typeface="Raleway Thin"/>
              </a:rPr>
              <a:t>Objectives</a:t>
            </a:r>
            <a:endParaRPr>
              <a:solidFill>
                <a:srgbClr val="FFFFFF"/>
              </a:solidFill>
              <a:latin typeface="Raleway Thin"/>
              <a:ea typeface="Raleway Thin"/>
              <a:cs typeface="Raleway Thin"/>
              <a:sym typeface="Raleway Thin"/>
            </a:endParaRPr>
          </a:p>
        </p:txBody>
      </p:sp>
      <p:sp>
        <p:nvSpPr>
          <p:cNvPr id="206" name="Google Shape;206;p21"/>
          <p:cNvSpPr txBox="1"/>
          <p:nvPr/>
        </p:nvSpPr>
        <p:spPr>
          <a:xfrm>
            <a:off x="1688075" y="950500"/>
            <a:ext cx="1199100" cy="4371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Thin"/>
                <a:ea typeface="Raleway Thin"/>
                <a:cs typeface="Raleway Thin"/>
                <a:sym typeface="Raleway Thin"/>
              </a:rPr>
              <a:t>Mature</a:t>
            </a:r>
            <a:endParaRPr>
              <a:solidFill>
                <a:srgbClr val="FFFFFF"/>
              </a:solidFill>
              <a:latin typeface="Raleway Thin"/>
              <a:ea typeface="Raleway Thin"/>
              <a:cs typeface="Raleway Thin"/>
              <a:sym typeface="Raleway Thin"/>
            </a:endParaRPr>
          </a:p>
        </p:txBody>
      </p:sp>
      <p:sp>
        <p:nvSpPr>
          <p:cNvPr id="207" name="Google Shape;207;p21"/>
          <p:cNvSpPr/>
          <p:nvPr/>
        </p:nvSpPr>
        <p:spPr>
          <a:xfrm>
            <a:off x="855025" y="1497025"/>
            <a:ext cx="7223400" cy="33573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1053975" y="1811900"/>
            <a:ext cx="1365300" cy="920700"/>
          </a:xfrm>
          <a:prstGeom prst="rect">
            <a:avLst/>
          </a:prstGeom>
          <a:noFill/>
          <a:ln>
            <a:noFill/>
          </a:ln>
        </p:spPr>
        <p:txBody>
          <a:bodyPr anchorCtr="0" anchor="t" bIns="91425" lIns="91425" spcFirstLastPara="1" rIns="91425" wrap="square" tIns="91425">
            <a:noAutofit/>
          </a:bodyPr>
          <a:lstStyle/>
          <a:p>
            <a:pPr indent="0" lvl="0" marL="0" rtl="0" algn="l">
              <a:lnSpc>
                <a:spcPct val="400000"/>
              </a:lnSpc>
              <a:spcBef>
                <a:spcPts val="0"/>
              </a:spcBef>
              <a:spcAft>
                <a:spcPts val="0"/>
              </a:spcAft>
              <a:buNone/>
            </a:pPr>
            <a:r>
              <a:rPr b="1" lang="en" sz="1200">
                <a:latin typeface="Raleway"/>
                <a:ea typeface="Raleway"/>
                <a:cs typeface="Raleway"/>
                <a:sym typeface="Raleway"/>
              </a:rPr>
              <a:t>Objective</a:t>
            </a:r>
            <a:r>
              <a:rPr b="1" lang="en" sz="1200">
                <a:latin typeface="Raleway"/>
                <a:ea typeface="Raleway"/>
                <a:cs typeface="Raleway"/>
                <a:sym typeface="Raleway"/>
              </a:rPr>
              <a:t> #1:</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Objective #2:</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Objective #3:</a:t>
            </a:r>
            <a:endParaRPr b="1" sz="1200">
              <a:latin typeface="Raleway"/>
              <a:ea typeface="Raleway"/>
              <a:cs typeface="Raleway"/>
              <a:sym typeface="Raleway"/>
            </a:endParaRPr>
          </a:p>
          <a:p>
            <a:pPr indent="0" lvl="0" marL="0" rtl="0" algn="l">
              <a:lnSpc>
                <a:spcPct val="400000"/>
              </a:lnSpc>
              <a:spcBef>
                <a:spcPts val="0"/>
              </a:spcBef>
              <a:spcAft>
                <a:spcPts val="0"/>
              </a:spcAft>
              <a:buNone/>
            </a:pPr>
            <a:r>
              <a:rPr b="1" lang="en" sz="1200">
                <a:latin typeface="Raleway"/>
                <a:ea typeface="Raleway"/>
                <a:cs typeface="Raleway"/>
                <a:sym typeface="Raleway"/>
              </a:rPr>
              <a:t>Objective #4:</a:t>
            </a:r>
            <a:endParaRPr b="1" sz="1200">
              <a:latin typeface="Raleway"/>
              <a:ea typeface="Raleway"/>
              <a:cs typeface="Raleway"/>
              <a:sym typeface="Raleway"/>
            </a:endParaRPr>
          </a:p>
        </p:txBody>
      </p:sp>
      <p:sp>
        <p:nvSpPr>
          <p:cNvPr id="209" name="Google Shape;209;p21"/>
          <p:cNvSpPr txBox="1"/>
          <p:nvPr/>
        </p:nvSpPr>
        <p:spPr>
          <a:xfrm>
            <a:off x="2221250" y="1811900"/>
            <a:ext cx="53568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aleway"/>
                <a:ea typeface="Raleway"/>
                <a:cs typeface="Raleway"/>
                <a:sym typeface="Raleway"/>
              </a:rPr>
              <a:t>Strengthening</a:t>
            </a:r>
            <a:r>
              <a:rPr lang="en" sz="1100">
                <a:latin typeface="Raleway"/>
                <a:ea typeface="Raleway"/>
                <a:cs typeface="Raleway"/>
                <a:sym typeface="Raleway"/>
              </a:rPr>
              <a:t> the Amsterdam ecosystem of commons and commoners </a:t>
            </a:r>
            <a:endParaRPr sz="1100">
              <a:latin typeface="Raleway"/>
              <a:ea typeface="Raleway"/>
              <a:cs typeface="Raleway"/>
              <a:sym typeface="Raleway"/>
            </a:endParaRPr>
          </a:p>
        </p:txBody>
      </p:sp>
      <p:sp>
        <p:nvSpPr>
          <p:cNvPr id="210" name="Google Shape;210;p21"/>
          <p:cNvSpPr txBox="1"/>
          <p:nvPr/>
        </p:nvSpPr>
        <p:spPr>
          <a:xfrm>
            <a:off x="2221250" y="2574975"/>
            <a:ext cx="5493900" cy="5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aleway"/>
                <a:ea typeface="Raleway"/>
                <a:cs typeface="Raleway"/>
                <a:sym typeface="Raleway"/>
              </a:rPr>
              <a:t>Sharing of (International) experiences on needs and possibilities</a:t>
            </a:r>
            <a:endParaRPr sz="1100">
              <a:latin typeface="Raleway"/>
              <a:ea typeface="Raleway"/>
              <a:cs typeface="Raleway"/>
              <a:sym typeface="Raleway"/>
            </a:endParaRPr>
          </a:p>
        </p:txBody>
      </p:sp>
      <p:sp>
        <p:nvSpPr>
          <p:cNvPr id="211" name="Google Shape;211;p21"/>
          <p:cNvSpPr txBox="1"/>
          <p:nvPr/>
        </p:nvSpPr>
        <p:spPr>
          <a:xfrm>
            <a:off x="2221250" y="3270700"/>
            <a:ext cx="5356800" cy="5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aleway"/>
                <a:ea typeface="Raleway"/>
                <a:cs typeface="Raleway"/>
                <a:sym typeface="Raleway"/>
              </a:rPr>
              <a:t>Research on (potential) policy measures</a:t>
            </a:r>
            <a:endParaRPr sz="1100">
              <a:latin typeface="Raleway"/>
              <a:ea typeface="Raleway"/>
              <a:cs typeface="Raleway"/>
              <a:sym typeface="Raleway"/>
            </a:endParaRPr>
          </a:p>
        </p:txBody>
      </p:sp>
      <p:sp>
        <p:nvSpPr>
          <p:cNvPr id="212" name="Google Shape;212;p21"/>
          <p:cNvSpPr txBox="1"/>
          <p:nvPr/>
        </p:nvSpPr>
        <p:spPr>
          <a:xfrm>
            <a:off x="2221250" y="4062625"/>
            <a:ext cx="53568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aleway"/>
                <a:ea typeface="Raleway"/>
                <a:cs typeface="Raleway"/>
                <a:sym typeface="Raleway"/>
              </a:rPr>
              <a:t>Enriching the narrative of democratisation</a:t>
            </a:r>
            <a:endParaRPr sz="1100">
              <a:latin typeface="Raleway"/>
              <a:ea typeface="Raleway"/>
              <a:cs typeface="Raleway"/>
              <a:sym typeface="Raleway"/>
            </a:endParaRPr>
          </a:p>
        </p:txBody>
      </p:sp>
      <p:sp>
        <p:nvSpPr>
          <p:cNvPr id="213" name="Google Shape;213;p21"/>
          <p:cNvSpPr txBox="1"/>
          <p:nvPr/>
        </p:nvSpPr>
        <p:spPr>
          <a:xfrm>
            <a:off x="4375825" y="856450"/>
            <a:ext cx="30801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highlight>
                  <a:srgbClr val="FFFFFF"/>
                </a:highlight>
                <a:latin typeface="Raleway"/>
                <a:ea typeface="Raleway"/>
                <a:cs typeface="Raleway"/>
                <a:sym typeface="Raleway"/>
              </a:rPr>
              <a:t>In the box below, please briefly describe your starting objectives for the project.</a:t>
            </a:r>
            <a:endParaRPr b="1" sz="1100">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